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  <p:sldMasterId id="2147483690" r:id="rId5"/>
    <p:sldMasterId id="2147483694" r:id="rId6"/>
  </p:sldMasterIdLst>
  <p:notesMasterIdLst>
    <p:notesMasterId r:id="rId30"/>
  </p:notesMasterIdLst>
  <p:handoutMasterIdLst>
    <p:handoutMasterId r:id="rId31"/>
  </p:handoutMasterIdLst>
  <p:sldIdLst>
    <p:sldId id="263" r:id="rId7"/>
    <p:sldId id="2076136710" r:id="rId8"/>
    <p:sldId id="2076136712" r:id="rId9"/>
    <p:sldId id="2076136713" r:id="rId10"/>
    <p:sldId id="2076136714" r:id="rId11"/>
    <p:sldId id="2076136715" r:id="rId12"/>
    <p:sldId id="2076136716" r:id="rId13"/>
    <p:sldId id="2076136717" r:id="rId14"/>
    <p:sldId id="2076136718" r:id="rId15"/>
    <p:sldId id="2076136719" r:id="rId16"/>
    <p:sldId id="2076136720" r:id="rId17"/>
    <p:sldId id="2076136721" r:id="rId18"/>
    <p:sldId id="2076136722" r:id="rId19"/>
    <p:sldId id="2076136723" r:id="rId20"/>
    <p:sldId id="2076136724" r:id="rId21"/>
    <p:sldId id="2076136725" r:id="rId22"/>
    <p:sldId id="2076136726" r:id="rId23"/>
    <p:sldId id="2076136727" r:id="rId24"/>
    <p:sldId id="2076136728" r:id="rId25"/>
    <p:sldId id="2076136729" r:id="rId26"/>
    <p:sldId id="2076136730" r:id="rId27"/>
    <p:sldId id="2076136731" r:id="rId28"/>
    <p:sldId id="2076136732" r:id="rId29"/>
  </p:sldIdLst>
  <p:sldSz cx="10058400" cy="7772400"/>
  <p:notesSz cx="6950075" cy="9236075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tkins, Gary" initials="WG" lastIdx="24" clrIdx="0">
    <p:extLst>
      <p:ext uri="{19B8F6BF-5375-455C-9EA6-DF929625EA0E}">
        <p15:presenceInfo xmlns:p15="http://schemas.microsoft.com/office/powerpoint/2012/main" userId="S::gary.watkins@tallgrassenergylp.com::a4c641fa-d15e-4d80-aff7-bc9793dcae82" providerId="AD"/>
      </p:ext>
    </p:extLst>
  </p:cmAuthor>
  <p:cmAuthor id="2" name="Attel, Andrea" initials="AA" lastIdx="1" clrIdx="1">
    <p:extLst>
      <p:ext uri="{19B8F6BF-5375-455C-9EA6-DF929625EA0E}">
        <p15:presenceInfo xmlns:p15="http://schemas.microsoft.com/office/powerpoint/2012/main" userId="S::andrea.attel@tallgrassenergylp.com::b0d2e47d-a6f1-4699-9832-58ef2b518247" providerId="AD"/>
      </p:ext>
    </p:extLst>
  </p:cmAuthor>
  <p:cmAuthor id="3" name="Rider, Zach" initials="RZ" lastIdx="3" clrIdx="2">
    <p:extLst>
      <p:ext uri="{19B8F6BF-5375-455C-9EA6-DF929625EA0E}">
        <p15:presenceInfo xmlns:p15="http://schemas.microsoft.com/office/powerpoint/2012/main" userId="S::Zach.Rider@tallgrassenergylp.com::4589f692-5c37-4931-8a4e-73627fe62e2f" providerId="AD"/>
      </p:ext>
    </p:extLst>
  </p:cmAuthor>
  <p:cmAuthor id="4" name="Hield, Richard" initials="HR" lastIdx="1" clrIdx="3">
    <p:extLst>
      <p:ext uri="{19B8F6BF-5375-455C-9EA6-DF929625EA0E}">
        <p15:presenceInfo xmlns:p15="http://schemas.microsoft.com/office/powerpoint/2012/main" userId="S::richard.hield@tallgrassenergylp.com::ca5734f9-9f14-435f-9640-8cc37350ff74" providerId="AD"/>
      </p:ext>
    </p:extLst>
  </p:cmAuthor>
  <p:cmAuthor id="5" name="Quackenbush, Kyle" initials="QK" lastIdx="2" clrIdx="4">
    <p:extLst>
      <p:ext uri="{19B8F6BF-5375-455C-9EA6-DF929625EA0E}">
        <p15:presenceInfo xmlns:p15="http://schemas.microsoft.com/office/powerpoint/2012/main" userId="S::kyle.quackenbush@tallgrassenergylp.com::de8508ce-9093-4abd-9a8e-88ab937eae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3A3C"/>
    <a:srgbClr val="0E8376"/>
    <a:srgbClr val="095A87"/>
    <a:srgbClr val="2D2B6F"/>
    <a:srgbClr val="008C5A"/>
    <a:srgbClr val="70AD47"/>
    <a:srgbClr val="D9E1F2"/>
    <a:srgbClr val="A5A5A5"/>
    <a:srgbClr val="00508C"/>
    <a:srgbClr val="A9C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ustomXml" Target="../customXml/item4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customXml" Target="../customXml/item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nsey, John" userId="03d9cd9f-f7f7-4378-aebe-0919bab3f380" providerId="ADAL" clId="{56C9156E-D404-4E1D-84CF-8A42908DA754}"/>
    <pc:docChg chg="delSld">
      <pc:chgData name="Garnsey, John" userId="03d9cd9f-f7f7-4378-aebe-0919bab3f380" providerId="ADAL" clId="{56C9156E-D404-4E1D-84CF-8A42908DA754}" dt="2022-08-11T15:50:53.786" v="16" actId="47"/>
      <pc:docMkLst>
        <pc:docMk/>
      </pc:docMkLst>
      <pc:sldChg chg="del">
        <pc:chgData name="Garnsey, John" userId="03d9cd9f-f7f7-4378-aebe-0919bab3f380" providerId="ADAL" clId="{56C9156E-D404-4E1D-84CF-8A42908DA754}" dt="2022-08-11T15:50:40.296" v="1" actId="47"/>
        <pc:sldMkLst>
          <pc:docMk/>
          <pc:sldMk cId="708790009" sldId="494"/>
        </pc:sldMkLst>
      </pc:sldChg>
      <pc:sldChg chg="del">
        <pc:chgData name="Garnsey, John" userId="03d9cd9f-f7f7-4378-aebe-0919bab3f380" providerId="ADAL" clId="{56C9156E-D404-4E1D-84CF-8A42908DA754}" dt="2022-08-11T15:50:41.608" v="5" actId="47"/>
        <pc:sldMkLst>
          <pc:docMk/>
          <pc:sldMk cId="3920065645" sldId="583"/>
        </pc:sldMkLst>
      </pc:sldChg>
      <pc:sldChg chg="del">
        <pc:chgData name="Garnsey, John" userId="03d9cd9f-f7f7-4378-aebe-0919bab3f380" providerId="ADAL" clId="{56C9156E-D404-4E1D-84CF-8A42908DA754}" dt="2022-08-11T15:50:42.659" v="8" actId="47"/>
        <pc:sldMkLst>
          <pc:docMk/>
          <pc:sldMk cId="3461390250" sldId="621"/>
        </pc:sldMkLst>
      </pc:sldChg>
      <pc:sldChg chg="del">
        <pc:chgData name="Garnsey, John" userId="03d9cd9f-f7f7-4378-aebe-0919bab3f380" providerId="ADAL" clId="{56C9156E-D404-4E1D-84CF-8A42908DA754}" dt="2022-08-11T15:50:42.296" v="7" actId="47"/>
        <pc:sldMkLst>
          <pc:docMk/>
          <pc:sldMk cId="756727247" sldId="623"/>
        </pc:sldMkLst>
      </pc:sldChg>
      <pc:sldChg chg="del">
        <pc:chgData name="Garnsey, John" userId="03d9cd9f-f7f7-4378-aebe-0919bab3f380" providerId="ADAL" clId="{56C9156E-D404-4E1D-84CF-8A42908DA754}" dt="2022-08-11T15:50:40.796" v="3" actId="47"/>
        <pc:sldMkLst>
          <pc:docMk/>
          <pc:sldMk cId="886655476" sldId="668"/>
        </pc:sldMkLst>
      </pc:sldChg>
      <pc:sldChg chg="del">
        <pc:chgData name="Garnsey, John" userId="03d9cd9f-f7f7-4378-aebe-0919bab3f380" providerId="ADAL" clId="{56C9156E-D404-4E1D-84CF-8A42908DA754}" dt="2022-08-11T15:50:41.082" v="4" actId="47"/>
        <pc:sldMkLst>
          <pc:docMk/>
          <pc:sldMk cId="1284267280" sldId="670"/>
        </pc:sldMkLst>
      </pc:sldChg>
      <pc:sldChg chg="del">
        <pc:chgData name="Garnsey, John" userId="03d9cd9f-f7f7-4378-aebe-0919bab3f380" providerId="ADAL" clId="{56C9156E-D404-4E1D-84CF-8A42908DA754}" dt="2022-08-11T15:50:41.935" v="6" actId="47"/>
        <pc:sldMkLst>
          <pc:docMk/>
          <pc:sldMk cId="1487340221" sldId="671"/>
        </pc:sldMkLst>
      </pc:sldChg>
      <pc:sldChg chg="del">
        <pc:chgData name="Garnsey, John" userId="03d9cd9f-f7f7-4378-aebe-0919bab3f380" providerId="ADAL" clId="{56C9156E-D404-4E1D-84CF-8A42908DA754}" dt="2022-08-11T15:50:40.501" v="2" actId="47"/>
        <pc:sldMkLst>
          <pc:docMk/>
          <pc:sldMk cId="2563144944" sldId="674"/>
        </pc:sldMkLst>
      </pc:sldChg>
      <pc:sldChg chg="del">
        <pc:chgData name="Garnsey, John" userId="03d9cd9f-f7f7-4378-aebe-0919bab3f380" providerId="ADAL" clId="{56C9156E-D404-4E1D-84CF-8A42908DA754}" dt="2022-08-11T15:50:42.974" v="9" actId="47"/>
        <pc:sldMkLst>
          <pc:docMk/>
          <pc:sldMk cId="1289544074" sldId="675"/>
        </pc:sldMkLst>
      </pc:sldChg>
      <pc:sldChg chg="del">
        <pc:chgData name="Garnsey, John" userId="03d9cd9f-f7f7-4378-aebe-0919bab3f380" providerId="ADAL" clId="{56C9156E-D404-4E1D-84CF-8A42908DA754}" dt="2022-08-11T15:50:44.001" v="12" actId="47"/>
        <pc:sldMkLst>
          <pc:docMk/>
          <pc:sldMk cId="671089929" sldId="2076136711"/>
        </pc:sldMkLst>
      </pc:sldChg>
      <pc:sldChg chg="del">
        <pc:chgData name="Garnsey, John" userId="03d9cd9f-f7f7-4378-aebe-0919bab3f380" providerId="ADAL" clId="{56C9156E-D404-4E1D-84CF-8A42908DA754}" dt="2022-08-11T15:50:53.786" v="16" actId="47"/>
        <pc:sldMkLst>
          <pc:docMk/>
          <pc:sldMk cId="2638093661" sldId="2076136733"/>
        </pc:sldMkLst>
      </pc:sldChg>
      <pc:sldChg chg="del">
        <pc:chgData name="Garnsey, John" userId="03d9cd9f-f7f7-4378-aebe-0919bab3f380" providerId="ADAL" clId="{56C9156E-D404-4E1D-84CF-8A42908DA754}" dt="2022-08-11T15:50:43.313" v="10" actId="47"/>
        <pc:sldMkLst>
          <pc:docMk/>
          <pc:sldMk cId="247863413" sldId="2076136734"/>
        </pc:sldMkLst>
      </pc:sldChg>
      <pc:sldChg chg="del">
        <pc:chgData name="Garnsey, John" userId="03d9cd9f-f7f7-4378-aebe-0919bab3f380" providerId="ADAL" clId="{56C9156E-D404-4E1D-84CF-8A42908DA754}" dt="2022-08-11T15:50:43.656" v="11" actId="47"/>
        <pc:sldMkLst>
          <pc:docMk/>
          <pc:sldMk cId="4247010253" sldId="2076136735"/>
        </pc:sldMkLst>
      </pc:sldChg>
      <pc:sldChg chg="del">
        <pc:chgData name="Garnsey, John" userId="03d9cd9f-f7f7-4378-aebe-0919bab3f380" providerId="ADAL" clId="{56C9156E-D404-4E1D-84CF-8A42908DA754}" dt="2022-08-11T15:50:44.511" v="13" actId="47"/>
        <pc:sldMkLst>
          <pc:docMk/>
          <pc:sldMk cId="874906204" sldId="2076136736"/>
        </pc:sldMkLst>
      </pc:sldChg>
      <pc:sldChg chg="del">
        <pc:chgData name="Garnsey, John" userId="03d9cd9f-f7f7-4378-aebe-0919bab3f380" providerId="ADAL" clId="{56C9156E-D404-4E1D-84CF-8A42908DA754}" dt="2022-08-11T15:50:45.183" v="14" actId="47"/>
        <pc:sldMkLst>
          <pc:docMk/>
          <pc:sldMk cId="14118491" sldId="2076136737"/>
        </pc:sldMkLst>
      </pc:sldChg>
      <pc:sldChg chg="del">
        <pc:chgData name="Garnsey, John" userId="03d9cd9f-f7f7-4378-aebe-0919bab3f380" providerId="ADAL" clId="{56C9156E-D404-4E1D-84CF-8A42908DA754}" dt="2022-08-11T15:50:39.461" v="0" actId="47"/>
        <pc:sldMkLst>
          <pc:docMk/>
          <pc:sldMk cId="2455559129" sldId="2076136738"/>
        </pc:sldMkLst>
      </pc:sldChg>
      <pc:sldChg chg="del">
        <pc:chgData name="Garnsey, John" userId="03d9cd9f-f7f7-4378-aebe-0919bab3f380" providerId="ADAL" clId="{56C9156E-D404-4E1D-84CF-8A42908DA754}" dt="2022-08-11T15:50:50.267" v="15" actId="47"/>
        <pc:sldMkLst>
          <pc:docMk/>
          <pc:sldMk cId="1623451222" sldId="207613674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14E120-062A-4718-B856-4D9074586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1D31F-4D22-484C-83CA-5330321B07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5E0D95E0-1DE3-4ACE-8E62-ADC3954759DB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036D0D-4F41-4AE5-9F7D-43556261D0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C3FD0C-532B-4A21-BDEB-B4B4CF73CD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8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C38F786A-BB42-40D4-AC20-FEC7825A2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6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78" tIns="46240" rIns="92478" bIns="46240" rtlCol="0"/>
          <a:lstStyle>
            <a:lvl1pPr algn="r">
              <a:defRPr sz="1200"/>
            </a:lvl1pPr>
          </a:lstStyle>
          <a:p>
            <a:fld id="{AE0BDB8C-C02D-471D-8CBB-443A1E765BC9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58913" y="1154113"/>
            <a:ext cx="40322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8" tIns="46240" rIns="92478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4"/>
            <a:ext cx="5560060" cy="3636705"/>
          </a:xfrm>
          <a:prstGeom prst="rect">
            <a:avLst/>
          </a:prstGeom>
        </p:spPr>
        <p:txBody>
          <a:bodyPr vert="horz" lIns="92478" tIns="46240" rIns="92478" bIns="4624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72"/>
            <a:ext cx="3011699" cy="463407"/>
          </a:xfrm>
          <a:prstGeom prst="rect">
            <a:avLst/>
          </a:prstGeom>
        </p:spPr>
        <p:txBody>
          <a:bodyPr vert="horz" lIns="92478" tIns="46240" rIns="92478" bIns="46240" rtlCol="0" anchor="b"/>
          <a:lstStyle>
            <a:lvl1pPr algn="r">
              <a:defRPr sz="1200"/>
            </a:lvl1pPr>
          </a:lstStyle>
          <a:p>
            <a:fld id="{375C352F-AE2B-40B9-81FD-56C026D50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870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 not remove" hidden="1">
            <a:extLst>
              <a:ext uri="{FF2B5EF4-FFF2-40B4-BE49-F238E27FC236}">
                <a16:creationId xmlns:a16="http://schemas.microsoft.com/office/drawing/2014/main" id="{113D9CDB-A36D-45BD-A88F-5E537929E2A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D6B90-3FF8-48E0-B196-8C72ADE91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CD944D6-A251-42CE-89AA-A3F76F4CF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A91C5A0-04F6-49E5-9730-EB45A373E4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155" y="7452360"/>
            <a:ext cx="660583" cy="320040"/>
          </a:xfrm>
          <a:prstGeom prst="rect">
            <a:avLst/>
          </a:prstGeom>
        </p:spPr>
        <p:txBody>
          <a:bodyPr/>
          <a:lstStyle>
            <a:lvl1pPr>
              <a:defRPr sz="1200" b="1"/>
            </a:lvl1pPr>
          </a:lstStyle>
          <a:p>
            <a:pPr>
              <a:defRPr/>
            </a:pPr>
            <a:fld id="{A3644EBE-C5B7-496F-BFF9-9F763EE037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976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1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44104F"/>
              </a:gs>
              <a:gs pos="100000">
                <a:srgbClr val="75004B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907179-D354-4521-8C9B-230472E86A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149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05B99"/>
              </a:gs>
              <a:gs pos="100000">
                <a:srgbClr val="009DE2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02F947-7557-4644-A6A5-809432E62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38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34442"/>
              </a:gs>
              <a:gs pos="100000">
                <a:srgbClr val="1B5C77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36B2D0-0663-489E-8A12-4646ECB4CC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44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27630E"/>
              </a:gs>
              <a:gs pos="100000">
                <a:srgbClr val="39931C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65789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03D9C5-E6EC-4572-A4CC-DD921BC41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FFAC7-4926-46D6-8160-485AF6988F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86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7390-D88C-4B22-9489-A90F5DAFAB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FF9F-507B-4F00-A5B8-DAAC9B2EE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28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and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950" y="1450848"/>
            <a:ext cx="8458835" cy="53346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2853F-FABE-4E2E-8C62-09768AD56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7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08DC-AAA6-445C-9B02-7EA393543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B7594-4E1B-4D17-862E-6318A45B5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9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C302-8A7F-4A38-8818-99F5B7B6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0" y="2027238"/>
            <a:ext cx="8674100" cy="774701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B134D7-1849-4109-895B-FE3116E2320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1250" y="2614049"/>
            <a:ext cx="3746500" cy="774700"/>
          </a:xfrm>
          <a:prstGeom prst="rect">
            <a:avLst/>
          </a:prstGeom>
        </p:spPr>
        <p:txBody>
          <a:bodyPr/>
          <a:lstStyle>
            <a:lvl1pPr marL="112713" indent="0">
              <a:buFontTx/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0A5DBF-2900-4A9A-A4A3-052A0540BB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909" y="185329"/>
            <a:ext cx="2777854" cy="7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7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4F051-5CDB-4BE4-B752-8520FA874D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53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 and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695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1450848"/>
            <a:ext cx="4123944" cy="5129425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9178-AEC8-41E6-8152-EB5060710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60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DC42-DB6D-4682-8A20-8ED974E25E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56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65EB-6A85-419E-BB24-3D208A06E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91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684D6-C3D0-4D55-B9E6-53EFEE9113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3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with Subtitle and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6950" y="72542"/>
            <a:ext cx="8459114" cy="1295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3212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12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96950" y="1450848"/>
            <a:ext cx="4123944" cy="725064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96950" y="2176272"/>
            <a:ext cx="4123944" cy="447812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80"/>
            </a:lvl2pPr>
            <a:lvl3pPr>
              <a:defRPr sz="1760"/>
            </a:lvl3pPr>
            <a:lvl4pPr>
              <a:defRPr sz="1540"/>
            </a:lvl4pPr>
            <a:lvl5pPr>
              <a:defRPr sz="154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714B6-4C9D-4163-85E3-91BF49EA1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72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47D3-8FA2-4A74-BFB5-2E607D35B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37DC2-B25A-4B76-8160-E4D274E999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1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664205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24BC2-E480-4B16-A167-329D810CB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25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196950" y="969127"/>
            <a:ext cx="8458835" cy="518160"/>
          </a:xfrm>
        </p:spPr>
        <p:txBody>
          <a:bodyPr lIns="0" rIns="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4D33C-07D1-4ED0-B1E3-8DFB741E88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07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594"/>
            <a:ext cx="10058400" cy="473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-12220" y="3096368"/>
            <a:ext cx="10082845" cy="4682509"/>
          </a:xfrm>
          <a:custGeom>
            <a:avLst/>
            <a:gdLst>
              <a:gd name="connsiteX0" fmla="*/ 0 w 9155421"/>
              <a:gd name="connsiteY0" fmla="*/ 4120510 h 4129646"/>
              <a:gd name="connsiteX1" fmla="*/ 0 w 9155421"/>
              <a:gd name="connsiteY1" fmla="*/ 1388730 h 4129646"/>
              <a:gd name="connsiteX2" fmla="*/ 9155421 w 9155421"/>
              <a:gd name="connsiteY2" fmla="*/ 0 h 4129646"/>
              <a:gd name="connsiteX3" fmla="*/ 9146284 w 9155421"/>
              <a:gd name="connsiteY3" fmla="*/ 4129646 h 4129646"/>
              <a:gd name="connsiteX4" fmla="*/ 0 w 9155421"/>
              <a:gd name="connsiteY4" fmla="*/ 4120510 h 4129646"/>
              <a:gd name="connsiteX0" fmla="*/ 2382 w 9155421"/>
              <a:gd name="connsiteY0" fmla="*/ 4125831 h 4129646"/>
              <a:gd name="connsiteX1" fmla="*/ 0 w 9155421"/>
              <a:gd name="connsiteY1" fmla="*/ 1388730 h 4129646"/>
              <a:gd name="connsiteX2" fmla="*/ 9155421 w 9155421"/>
              <a:gd name="connsiteY2" fmla="*/ 0 h 4129646"/>
              <a:gd name="connsiteX3" fmla="*/ 9146284 w 9155421"/>
              <a:gd name="connsiteY3" fmla="*/ 4129646 h 4129646"/>
              <a:gd name="connsiteX4" fmla="*/ 2382 w 9155421"/>
              <a:gd name="connsiteY4" fmla="*/ 4125831 h 4129646"/>
              <a:gd name="connsiteX0" fmla="*/ 0 w 9160178"/>
              <a:gd name="connsiteY0" fmla="*/ 4135365 h 4135365"/>
              <a:gd name="connsiteX1" fmla="*/ 4757 w 9160178"/>
              <a:gd name="connsiteY1" fmla="*/ 1388730 h 4135365"/>
              <a:gd name="connsiteX2" fmla="*/ 9160178 w 9160178"/>
              <a:gd name="connsiteY2" fmla="*/ 0 h 4135365"/>
              <a:gd name="connsiteX3" fmla="*/ 9151041 w 9160178"/>
              <a:gd name="connsiteY3" fmla="*/ 4129646 h 4135365"/>
              <a:gd name="connsiteX4" fmla="*/ 0 w 9160178"/>
              <a:gd name="connsiteY4" fmla="*/ 4135365 h 413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0178" h="4135365">
                <a:moveTo>
                  <a:pt x="0" y="4135365"/>
                </a:moveTo>
                <a:cubicBezTo>
                  <a:pt x="1586" y="3219820"/>
                  <a:pt x="3171" y="2304275"/>
                  <a:pt x="4757" y="1388730"/>
                </a:cubicBezTo>
                <a:lnTo>
                  <a:pt x="9160178" y="0"/>
                </a:lnTo>
                <a:cubicBezTo>
                  <a:pt x="9157132" y="1376549"/>
                  <a:pt x="9154087" y="2753097"/>
                  <a:pt x="9151041" y="4129646"/>
                </a:cubicBezTo>
                <a:lnTo>
                  <a:pt x="0" y="4135365"/>
                </a:lnTo>
                <a:close/>
              </a:path>
            </a:pathLst>
          </a:custGeom>
          <a:gradFill flip="none" rotWithShape="1">
            <a:gsLst>
              <a:gs pos="0">
                <a:srgbClr val="005B99"/>
              </a:gs>
              <a:gs pos="100000">
                <a:srgbClr val="047BC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980"/>
          </a:p>
        </p:txBody>
      </p:sp>
      <p:pic>
        <p:nvPicPr>
          <p:cNvPr id="6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946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398" y="806650"/>
            <a:ext cx="3275965" cy="1063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28172" y="4079337"/>
            <a:ext cx="5794513" cy="1666028"/>
          </a:xfrm>
        </p:spPr>
        <p:txBody>
          <a:bodyPr anchor="b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8172" y="5866458"/>
            <a:ext cx="5794513" cy="982265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6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92894" y="3914614"/>
            <a:ext cx="2365506" cy="3292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0240-2395-47EF-87B3-2E88477158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2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Quorum_RGB_Flat-Color_Mar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95"/>
            <a:ext cx="10072370" cy="7378383"/>
          </a:xfrm>
          <a:prstGeom prst="rect">
            <a:avLst/>
          </a:prstGeom>
          <a:solidFill>
            <a:srgbClr val="009D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094053" y="2742071"/>
            <a:ext cx="4296685" cy="2518692"/>
          </a:xfrm>
        </p:spPr>
        <p:txBody>
          <a:bodyPr/>
          <a:lstStyle>
            <a:lvl1pPr marL="0" indent="0">
              <a:buFontTx/>
              <a:buNone/>
              <a:defRPr sz="308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-2670017" y="7133697"/>
            <a:ext cx="2346960" cy="413808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28BD3-CDDC-4A5E-81BA-E20EBD799F1D}" type="datetime1">
              <a:rPr lang="en-US" altLang="en-US"/>
              <a:pPr>
                <a:defRPr/>
              </a:pPr>
              <a:t>8/11/2022</a:t>
            </a:fld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95480A-6F3A-4B2E-A12D-A310EE29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4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8" descr="Mark-gra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0074117" cy="7367588"/>
          </a:xfrm>
          <a:prstGeom prst="rect">
            <a:avLst/>
          </a:prstGeom>
          <a:solidFill>
            <a:srgbClr val="646A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3094053" y="2742071"/>
            <a:ext cx="4296685" cy="2518692"/>
          </a:xfrm>
        </p:spPr>
        <p:txBody>
          <a:bodyPr/>
          <a:lstStyle>
            <a:lvl1pPr marL="0" indent="0">
              <a:buFontTx/>
              <a:buNone/>
              <a:defRPr sz="308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544EB4-5B3E-4F53-B5A7-6F0E63013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321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Qu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2270125" y="4746202"/>
            <a:ext cx="2358338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 dirty="0">
                <a:latin typeface="Roboto Regular" charset="0"/>
              </a:rPr>
              <a:t>Innovative.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4550728" y="4746202"/>
            <a:ext cx="1566454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>
                <a:latin typeface="Roboto Regular" charset="0"/>
              </a:rPr>
              <a:t>Driven.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6042026" y="4746202"/>
            <a:ext cx="1704313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520">
                <a:latin typeface="Roboto Regular" charset="0"/>
              </a:rPr>
              <a:t>Proven.</a:t>
            </a:r>
          </a:p>
        </p:txBody>
      </p:sp>
      <p:pic>
        <p:nvPicPr>
          <p:cNvPr id="8" name="Picture 11" descr="Quorum_RGB_Primary_Stack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910" y="1361970"/>
            <a:ext cx="4379595" cy="33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7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 - myQuo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1"/>
            <a:ext cx="1814354" cy="1622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98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B1E82-2F47-4EB2-B6C7-504892B8E4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11" descr="MyQuorum_RGB_Full-Color_Horizonta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088" y="1791970"/>
            <a:ext cx="6276023" cy="162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2560003" y="3499380"/>
            <a:ext cx="497157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980">
                <a:solidFill>
                  <a:srgbClr val="595959"/>
                </a:solidFill>
              </a:rPr>
              <a:t>The energy industry’</a:t>
            </a:r>
            <a:r>
              <a:rPr lang="en-US" altLang="ja-JP" sz="1980">
                <a:solidFill>
                  <a:srgbClr val="595959"/>
                </a:solidFill>
              </a:rPr>
              <a:t>s first persona-based UX solution that extends Quorum’s industry leading applications</a:t>
            </a:r>
            <a:endParaRPr lang="en-US" sz="1980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3019268" y="5534237"/>
            <a:ext cx="3998723" cy="498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en-US" sz="2640" b="1" dirty="0">
                <a:solidFill>
                  <a:srgbClr val="060A51"/>
                </a:solidFill>
                <a:latin typeface="+mj-lt"/>
                <a:cs typeface="+mn-cs"/>
              </a:rPr>
              <a:t>Innovative. Driven. Proven.</a:t>
            </a:r>
          </a:p>
        </p:txBody>
      </p:sp>
    </p:spTree>
    <p:extLst>
      <p:ext uri="{BB962C8B-B14F-4D97-AF65-F5344CB8AC3E}">
        <p14:creationId xmlns:p14="http://schemas.microsoft.com/office/powerpoint/2010/main" val="20171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646A75"/>
              </a:gs>
              <a:gs pos="100000">
                <a:srgbClr val="9BA2AA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8689DA-BE17-4989-B1CD-84CBBB6C6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52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7357872"/>
            <a:ext cx="10058400" cy="414528"/>
          </a:xfrm>
          <a:prstGeom prst="rect">
            <a:avLst/>
          </a:prstGeom>
          <a:solidFill>
            <a:srgbClr val="0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0"/>
          </a:p>
        </p:txBody>
      </p:sp>
      <p:pic>
        <p:nvPicPr>
          <p:cNvPr id="13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44104F"/>
              </a:gs>
              <a:gs pos="100000">
                <a:srgbClr val="75004B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CB87AE-BC65-4929-B5FE-B08D4D07CD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639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05B99"/>
              </a:gs>
              <a:gs pos="100000">
                <a:srgbClr val="009DE2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6" name="Rectangle 5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13EA05-60FB-4A68-B5D2-377A7E4097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67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034442"/>
              </a:gs>
              <a:gs pos="100000">
                <a:srgbClr val="1B5C77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67DFAF-42BE-4597-880E-1C4DFAE8B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2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0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Quorum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27630E"/>
              </a:gs>
              <a:gs pos="100000">
                <a:srgbClr val="39931C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3275965" cy="1063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45E226-9854-44CB-B61A-59E895ACB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8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: myQuorum -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/>
          <a:stretch>
            <a:fillRect/>
          </a:stretch>
        </p:blipFill>
        <p:spPr bwMode="auto">
          <a:xfrm>
            <a:off x="2945925" y="-7197"/>
            <a:ext cx="7112476" cy="737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" y="825819"/>
            <a:ext cx="10065385" cy="6536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-252" y="-11911"/>
            <a:ext cx="6649630" cy="7401772"/>
          </a:xfrm>
          <a:custGeom>
            <a:avLst/>
            <a:gdLst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6057901 w 6057901"/>
              <a:gd name="connsiteY2" fmla="*/ 6521451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42716"/>
              <a:gd name="connsiteX1" fmla="*/ 6057901 w 6057901"/>
              <a:gd name="connsiteY1" fmla="*/ 0 h 6542716"/>
              <a:gd name="connsiteX2" fmla="*/ 4005817 w 6057901"/>
              <a:gd name="connsiteY2" fmla="*/ 6542716 h 6542716"/>
              <a:gd name="connsiteX3" fmla="*/ 0 w 6057901"/>
              <a:gd name="connsiteY3" fmla="*/ 6521451 h 6542716"/>
              <a:gd name="connsiteX4" fmla="*/ 0 w 6057901"/>
              <a:gd name="connsiteY4" fmla="*/ 0 h 6542716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325333 w 6057901"/>
              <a:gd name="connsiteY2" fmla="*/ 6330065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6057901"/>
              <a:gd name="connsiteY0" fmla="*/ 0 h 6521451"/>
              <a:gd name="connsiteX1" fmla="*/ 6057901 w 6057901"/>
              <a:gd name="connsiteY1" fmla="*/ 0 h 6521451"/>
              <a:gd name="connsiteX2" fmla="*/ 3091417 w 6057901"/>
              <a:gd name="connsiteY2" fmla="*/ 6510818 h 6521451"/>
              <a:gd name="connsiteX3" fmla="*/ 0 w 6057901"/>
              <a:gd name="connsiteY3" fmla="*/ 6521451 h 6521451"/>
              <a:gd name="connsiteX4" fmla="*/ 0 w 6057901"/>
              <a:gd name="connsiteY4" fmla="*/ 0 h 6521451"/>
              <a:gd name="connsiteX0" fmla="*/ 0 w 5100971"/>
              <a:gd name="connsiteY0" fmla="*/ 0 h 6521451"/>
              <a:gd name="connsiteX1" fmla="*/ 5100971 w 5100971"/>
              <a:gd name="connsiteY1" fmla="*/ 116958 h 6521451"/>
              <a:gd name="connsiteX2" fmla="*/ 3091417 w 5100971"/>
              <a:gd name="connsiteY2" fmla="*/ 6510818 h 6521451"/>
              <a:gd name="connsiteX3" fmla="*/ 0 w 5100971"/>
              <a:gd name="connsiteY3" fmla="*/ 6521451 h 6521451"/>
              <a:gd name="connsiteX4" fmla="*/ 0 w 5100971"/>
              <a:gd name="connsiteY4" fmla="*/ 0 h 6521451"/>
              <a:gd name="connsiteX0" fmla="*/ 0 w 6047269"/>
              <a:gd name="connsiteY0" fmla="*/ 21265 h 6542716"/>
              <a:gd name="connsiteX1" fmla="*/ 6047269 w 6047269"/>
              <a:gd name="connsiteY1" fmla="*/ 0 h 6542716"/>
              <a:gd name="connsiteX2" fmla="*/ 3091417 w 6047269"/>
              <a:gd name="connsiteY2" fmla="*/ 6532083 h 6542716"/>
              <a:gd name="connsiteX3" fmla="*/ 0 w 6047269"/>
              <a:gd name="connsiteY3" fmla="*/ 6542716 h 6542716"/>
              <a:gd name="connsiteX4" fmla="*/ 0 w 6047269"/>
              <a:gd name="connsiteY4" fmla="*/ 21265 h 6542716"/>
              <a:gd name="connsiteX0" fmla="*/ 0 w 5868675"/>
              <a:gd name="connsiteY0" fmla="*/ 0 h 6521451"/>
              <a:gd name="connsiteX1" fmla="*/ 5868675 w 5868675"/>
              <a:gd name="connsiteY1" fmla="*/ 31123 h 6521451"/>
              <a:gd name="connsiteX2" fmla="*/ 3091417 w 5868675"/>
              <a:gd name="connsiteY2" fmla="*/ 6510818 h 6521451"/>
              <a:gd name="connsiteX3" fmla="*/ 0 w 5868675"/>
              <a:gd name="connsiteY3" fmla="*/ 6521451 h 6521451"/>
              <a:gd name="connsiteX4" fmla="*/ 0 w 5868675"/>
              <a:gd name="connsiteY4" fmla="*/ 0 h 6521451"/>
              <a:gd name="connsiteX0" fmla="*/ 0 w 6037744"/>
              <a:gd name="connsiteY0" fmla="*/ 0 h 6521451"/>
              <a:gd name="connsiteX1" fmla="*/ 6037744 w 6037744"/>
              <a:gd name="connsiteY1" fmla="*/ 4929 h 6521451"/>
              <a:gd name="connsiteX2" fmla="*/ 3091417 w 6037744"/>
              <a:gd name="connsiteY2" fmla="*/ 6510818 h 6521451"/>
              <a:gd name="connsiteX3" fmla="*/ 0 w 6037744"/>
              <a:gd name="connsiteY3" fmla="*/ 6521451 h 6521451"/>
              <a:gd name="connsiteX4" fmla="*/ 0 w 6037744"/>
              <a:gd name="connsiteY4" fmla="*/ 0 h 6521451"/>
              <a:gd name="connsiteX0" fmla="*/ 0 w 6044888"/>
              <a:gd name="connsiteY0" fmla="*/ 6977 h 6528428"/>
              <a:gd name="connsiteX1" fmla="*/ 6044888 w 6044888"/>
              <a:gd name="connsiteY1" fmla="*/ 0 h 6528428"/>
              <a:gd name="connsiteX2" fmla="*/ 3091417 w 6044888"/>
              <a:gd name="connsiteY2" fmla="*/ 6517795 h 6528428"/>
              <a:gd name="connsiteX3" fmla="*/ 0 w 6044888"/>
              <a:gd name="connsiteY3" fmla="*/ 6528428 h 6528428"/>
              <a:gd name="connsiteX4" fmla="*/ 0 w 6044888"/>
              <a:gd name="connsiteY4" fmla="*/ 6977 h 6528428"/>
              <a:gd name="connsiteX0" fmla="*/ 0 w 6047269"/>
              <a:gd name="connsiteY0" fmla="*/ 0 h 6535738"/>
              <a:gd name="connsiteX1" fmla="*/ 6047269 w 6047269"/>
              <a:gd name="connsiteY1" fmla="*/ 7310 h 6535738"/>
              <a:gd name="connsiteX2" fmla="*/ 3093798 w 6047269"/>
              <a:gd name="connsiteY2" fmla="*/ 6525105 h 6535738"/>
              <a:gd name="connsiteX3" fmla="*/ 2381 w 6047269"/>
              <a:gd name="connsiteY3" fmla="*/ 6535738 h 6535738"/>
              <a:gd name="connsiteX4" fmla="*/ 0 w 6047269"/>
              <a:gd name="connsiteY4" fmla="*/ 0 h 6535738"/>
              <a:gd name="connsiteX0" fmla="*/ 230 w 6045118"/>
              <a:gd name="connsiteY0" fmla="*/ 0 h 6530975"/>
              <a:gd name="connsiteX1" fmla="*/ 6045118 w 6045118"/>
              <a:gd name="connsiteY1" fmla="*/ 2547 h 6530975"/>
              <a:gd name="connsiteX2" fmla="*/ 3091647 w 6045118"/>
              <a:gd name="connsiteY2" fmla="*/ 6520342 h 6530975"/>
              <a:gd name="connsiteX3" fmla="*/ 230 w 6045118"/>
              <a:gd name="connsiteY3" fmla="*/ 6530975 h 6530975"/>
              <a:gd name="connsiteX4" fmla="*/ 230 w 6045118"/>
              <a:gd name="connsiteY4" fmla="*/ 0 h 6530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5118" h="6530975">
                <a:moveTo>
                  <a:pt x="230" y="0"/>
                </a:moveTo>
                <a:lnTo>
                  <a:pt x="6045118" y="2547"/>
                </a:lnTo>
                <a:lnTo>
                  <a:pt x="3091647" y="6520342"/>
                </a:lnTo>
                <a:lnTo>
                  <a:pt x="230" y="6530975"/>
                </a:lnTo>
                <a:cubicBezTo>
                  <a:pt x="-564" y="4352396"/>
                  <a:pt x="1024" y="2178579"/>
                  <a:pt x="230" y="0"/>
                </a:cubicBezTo>
                <a:close/>
              </a:path>
            </a:pathLst>
          </a:custGeom>
          <a:gradFill flip="none" rotWithShape="1">
            <a:gsLst>
              <a:gs pos="40000">
                <a:srgbClr val="646A75"/>
              </a:gs>
              <a:gs pos="100000">
                <a:srgbClr val="9BA2AA"/>
              </a:gs>
            </a:gsLst>
            <a:lin ang="1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980"/>
          </a:p>
        </p:txBody>
      </p:sp>
      <p:sp>
        <p:nvSpPr>
          <p:cNvPr id="7" name="Rectangle 6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8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8" y="800630"/>
            <a:ext cx="4124643" cy="106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559" y="2637926"/>
            <a:ext cx="4494819" cy="1523390"/>
          </a:xfrm>
        </p:spPr>
        <p:txBody>
          <a:bodyPr lIns="91440" anchor="b"/>
          <a:lstStyle>
            <a:lvl1pPr algn="l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558" y="4180054"/>
            <a:ext cx="4511529" cy="607399"/>
          </a:xfrm>
        </p:spPr>
        <p:txBody>
          <a:bodyPr>
            <a:normAutofit/>
          </a:bodyPr>
          <a:lstStyle>
            <a:lvl1pPr marL="0" indent="0" algn="l">
              <a:buNone/>
              <a:defRPr sz="1980">
                <a:solidFill>
                  <a:srgbClr val="FFFFFF"/>
                </a:solidFill>
              </a:defRPr>
            </a:lvl1pPr>
            <a:lvl2pPr marL="50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8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4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75215D-FBAA-4446-B8CF-5ED63A645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3" name="Picture 6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55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23.xml"/><Relationship Id="rId34" Type="http://schemas.openxmlformats.org/officeDocument/2006/relationships/theme" Target="../theme/theme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3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32" Type="http://schemas.openxmlformats.org/officeDocument/2006/relationships/slideLayout" Target="../slideLayouts/slideLayout34.xml"/><Relationship Id="rId37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36" Type="http://schemas.openxmlformats.org/officeDocument/2006/relationships/image" Target="../media/image4.png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33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2.xml"/><Relationship Id="rId35" Type="http://schemas.openxmlformats.org/officeDocument/2006/relationships/image" Target="../media/image3.png"/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136D408-0899-4AED-9758-9F680E48AC04}"/>
              </a:ext>
            </a:extLst>
          </p:cNvPr>
          <p:cNvSpPr/>
          <p:nvPr userDrawn="1"/>
        </p:nvSpPr>
        <p:spPr>
          <a:xfrm>
            <a:off x="0" y="7452360"/>
            <a:ext cx="10058400" cy="32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401F0-3300-4484-A1C2-186909ED0698}"/>
              </a:ext>
            </a:extLst>
          </p:cNvPr>
          <p:cNvSpPr txBox="1"/>
          <p:nvPr userDrawn="1"/>
        </p:nvSpPr>
        <p:spPr>
          <a:xfrm>
            <a:off x="0" y="7452360"/>
            <a:ext cx="3655616" cy="32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25730" lvl="0" indent="0" defTabSz="1005840">
              <a:lnSpc>
                <a:spcPct val="90000"/>
              </a:lnSpc>
              <a:spcBef>
                <a:spcPts val="1100"/>
              </a:spcBef>
              <a:buClr>
                <a:srgbClr val="005A8C"/>
              </a:buClr>
              <a:buFontTx/>
              <a:buNone/>
              <a:defRPr sz="132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51460" indent="0" defTabSz="1005840">
              <a:lnSpc>
                <a:spcPct val="90000"/>
              </a:lnSpc>
              <a:spcBef>
                <a:spcPts val="550"/>
              </a:spcBef>
              <a:buClr>
                <a:srgbClr val="008C50"/>
              </a:buClr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2920" indent="0" defTabSz="1005840">
              <a:lnSpc>
                <a:spcPct val="90000"/>
              </a:lnSpc>
              <a:spcBef>
                <a:spcPts val="55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54380" indent="0" defTabSz="1005840">
              <a:lnSpc>
                <a:spcPct val="90000"/>
              </a:lnSpc>
              <a:spcBef>
                <a:spcPts val="550"/>
              </a:spcBef>
              <a:buSzPct val="90000"/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05840" indent="0" defTabSz="1005840">
              <a:lnSpc>
                <a:spcPct val="90000"/>
              </a:lnSpc>
              <a:spcBef>
                <a:spcPts val="55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76606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6pPr>
            <a:lvl7pPr marL="326898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7pPr>
            <a:lvl8pPr marL="377190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8pPr>
            <a:lvl9pPr marL="4274820" indent="-251460" defTabSz="1005840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/>
            </a:lvl9pPr>
          </a:lstStyle>
          <a:p>
            <a:pPr lvl="0"/>
            <a:r>
              <a:rPr lang="en-US" sz="1200"/>
              <a:t>Confidential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4175" y="223338"/>
            <a:ext cx="8675370" cy="61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175" y="1221530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EF2C154-C0F0-4CA7-A501-7798BFB4D93B}"/>
              </a:ext>
            </a:extLst>
          </p:cNvPr>
          <p:cNvCxnSpPr/>
          <p:nvPr userDrawn="1"/>
        </p:nvCxnSpPr>
        <p:spPr>
          <a:xfrm>
            <a:off x="0" y="841332"/>
            <a:ext cx="10058400" cy="0"/>
          </a:xfrm>
          <a:prstGeom prst="line">
            <a:avLst/>
          </a:prstGeom>
          <a:ln w="57150">
            <a:solidFill>
              <a:srgbClr val="005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679EB9-EDAD-475D-A150-2E65358EE8CC}"/>
              </a:ext>
            </a:extLst>
          </p:cNvPr>
          <p:cNvCxnSpPr>
            <a:cxnSpLocks/>
          </p:cNvCxnSpPr>
          <p:nvPr userDrawn="1"/>
        </p:nvCxnSpPr>
        <p:spPr>
          <a:xfrm flipV="1">
            <a:off x="-47274" y="0"/>
            <a:ext cx="0" cy="813816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D1DC01-4CD8-4B68-A750-F6346A4D299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4135" y="-77912"/>
            <a:ext cx="320040" cy="1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D7FD15C9-B17E-44B4-899E-89C02662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155" y="7452360"/>
            <a:ext cx="660583" cy="320040"/>
          </a:xfrm>
          <a:prstGeom prst="rect">
            <a:avLst/>
          </a:prstGeom>
        </p:spPr>
        <p:txBody>
          <a:bodyPr/>
          <a:lstStyle>
            <a:lvl1pPr algn="r">
              <a:defRPr sz="1200" b="1"/>
            </a:lvl1pPr>
          </a:lstStyle>
          <a:p>
            <a:pPr>
              <a:defRPr/>
            </a:pPr>
            <a:fld id="{A3644EBE-C5B7-496F-BFF9-9F763EE0378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b="1">
              <a:solidFill>
                <a:prstClr val="black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08C400C-3B6F-425A-976D-22B29CA356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217" y="185329"/>
            <a:ext cx="1850545" cy="48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5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hf hdr="0" ftr="0" dt="0"/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1005840" rtl="0" eaLnBrk="1" latinLnBrk="0" hangingPunct="1">
        <a:lnSpc>
          <a:spcPct val="100000"/>
        </a:lnSpc>
        <a:spcBef>
          <a:spcPts val="1100"/>
        </a:spcBef>
        <a:buClr>
          <a:srgbClr val="005A8C"/>
        </a:buClr>
        <a:buFont typeface="Wingdings 2" panose="05020102010507070707" pitchFamily="18" charset="2"/>
        <a:buChar char="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1005840" rtl="0" eaLnBrk="1" latinLnBrk="0" hangingPunct="1">
        <a:lnSpc>
          <a:spcPct val="100000"/>
        </a:lnSpc>
        <a:spcBef>
          <a:spcPts val="550"/>
        </a:spcBef>
        <a:buClr>
          <a:srgbClr val="008C5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8600" algn="l" defTabSz="1005840" rtl="0" eaLnBrk="1" latinLnBrk="0" hangingPunct="1">
        <a:lnSpc>
          <a:spcPct val="100000"/>
        </a:lnSpc>
        <a:spcBef>
          <a:spcPts val="550"/>
        </a:spcBef>
        <a:buSzPct val="90000"/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43000" indent="-228600" algn="l" defTabSz="1005840" rtl="0" eaLnBrk="1" latinLnBrk="0" hangingPunct="1">
        <a:lnSpc>
          <a:spcPct val="100000"/>
        </a:lnSpc>
        <a:spcBef>
          <a:spcPts val="5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1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3960" y="71967"/>
            <a:ext cx="8458835" cy="12954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96950" y="1450848"/>
            <a:ext cx="8458835" cy="533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7" y="269875"/>
            <a:ext cx="956945" cy="103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7358592"/>
            <a:ext cx="10058400" cy="413808"/>
          </a:xfrm>
          <a:prstGeom prst="rect">
            <a:avLst/>
          </a:prstGeom>
          <a:solidFill>
            <a:srgbClr val="060A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80" dirty="0">
              <a:solidFill>
                <a:srgbClr val="C7CED3"/>
              </a:solidFill>
            </a:endParaRPr>
          </a:p>
        </p:txBody>
      </p:sp>
      <p:pic>
        <p:nvPicPr>
          <p:cNvPr id="1030" name="Picture 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6" y="7448550"/>
            <a:ext cx="794544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7520" y="7372986"/>
            <a:ext cx="40233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55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© 2016 Quorum Business Solutions, Inc.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6338" y="7372986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AF95084-0C59-48C6-AF2A-5E12A39AC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Rounded Rectangle 14"/>
          <p:cNvSpPr>
            <a:spLocks noChangeArrowheads="1"/>
          </p:cNvSpPr>
          <p:nvPr/>
        </p:nvSpPr>
        <p:spPr bwMode="auto">
          <a:xfrm rot="2700000">
            <a:off x="-1522492" y="1296644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47BC1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-1615282" y="1318790"/>
            <a:ext cx="937737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INNOVATION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#047BC1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R4 G123 B193</a:t>
            </a:r>
          </a:p>
        </p:txBody>
      </p:sp>
      <p:grpSp>
        <p:nvGrpSpPr>
          <p:cNvPr id="1035" name="Group 8"/>
          <p:cNvGrpSpPr>
            <a:grpSpLocks/>
          </p:cNvGrpSpPr>
          <p:nvPr/>
        </p:nvGrpSpPr>
        <p:grpSpPr bwMode="auto">
          <a:xfrm>
            <a:off x="-2212499" y="1901720"/>
            <a:ext cx="935990" cy="792347"/>
            <a:chOff x="-2597692" y="1077825"/>
            <a:chExt cx="850999" cy="698993"/>
          </a:xfrm>
        </p:grpSpPr>
        <p:sp>
          <p:nvSpPr>
            <p:cNvPr id="13" name="Rounded Rectangle 12"/>
            <p:cNvSpPr>
              <a:spLocks noChangeArrowheads="1"/>
            </p:cNvSpPr>
            <p:nvPr/>
          </p:nvSpPr>
          <p:spPr bwMode="auto">
            <a:xfrm rot="2700000">
              <a:off x="-2506296" y="1078515"/>
              <a:ext cx="668207" cy="666828"/>
            </a:xfrm>
            <a:prstGeom prst="roundRect">
              <a:avLst>
                <a:gd name="adj" fmla="val 9208"/>
              </a:avLst>
            </a:prstGeom>
            <a:solidFill>
              <a:srgbClr val="005B99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1980">
                <a:solidFill>
                  <a:srgbClr val="047BC1"/>
                </a:solidFill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-2597692" y="1217498"/>
              <a:ext cx="850999" cy="55932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OCEAN BLUE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#005B99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R0 G91 B153</a:t>
              </a:r>
            </a:p>
            <a:p>
              <a:pPr algn="ctr" defTabSz="1005840" eaLnBrk="1" hangingPunct="1">
                <a:defRPr/>
              </a:pPr>
              <a:endParaRPr lang="en-US" sz="880" dirty="0">
                <a:solidFill>
                  <a:srgbClr val="FFFFFF"/>
                </a:solidFill>
              </a:endParaRPr>
            </a:p>
          </p:txBody>
        </p:sp>
      </p:grpSp>
      <p:sp>
        <p:nvSpPr>
          <p:cNvPr id="15" name="Rounded Rectangle 10"/>
          <p:cNvSpPr>
            <a:spLocks noChangeArrowheads="1"/>
          </p:cNvSpPr>
          <p:nvPr/>
        </p:nvSpPr>
        <p:spPr bwMode="auto">
          <a:xfrm rot="2700000">
            <a:off x="-2123202" y="677731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09DE2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-2214245" y="825819"/>
            <a:ext cx="935990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ELECTRIC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#009DE2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R0</a:t>
            </a:r>
            <a:r>
              <a:rPr lang="en-US" sz="880" baseline="0" dirty="0">
                <a:solidFill>
                  <a:srgbClr val="FFFFFF"/>
                </a:solidFill>
              </a:rPr>
              <a:t> </a:t>
            </a:r>
            <a:r>
              <a:rPr lang="en-US" sz="880" dirty="0">
                <a:solidFill>
                  <a:srgbClr val="FFFFFF"/>
                </a:solidFill>
              </a:rPr>
              <a:t>G157 B226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17" name="Rounded Rectangle 17"/>
          <p:cNvSpPr>
            <a:spLocks noChangeArrowheads="1"/>
          </p:cNvSpPr>
          <p:nvPr/>
        </p:nvSpPr>
        <p:spPr bwMode="auto">
          <a:xfrm rot="2700000">
            <a:off x="-1522492" y="4031378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60A51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-1615282" y="4066117"/>
            <a:ext cx="937737" cy="4985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MIDNIGHT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#060A51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R6 G10 B81</a:t>
            </a:r>
          </a:p>
        </p:txBody>
      </p:sp>
      <p:sp>
        <p:nvSpPr>
          <p:cNvPr id="19" name="Rounded Rectangle 20"/>
          <p:cNvSpPr>
            <a:spLocks noChangeArrowheads="1"/>
          </p:cNvSpPr>
          <p:nvPr/>
        </p:nvSpPr>
        <p:spPr bwMode="auto">
          <a:xfrm rot="2700000">
            <a:off x="-2123202" y="3412464"/>
            <a:ext cx="755650" cy="735171"/>
          </a:xfrm>
          <a:prstGeom prst="roundRect">
            <a:avLst>
              <a:gd name="adj" fmla="val 9208"/>
            </a:avLst>
          </a:prstGeom>
          <a:solidFill>
            <a:srgbClr val="000A8B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-2214245" y="3447203"/>
            <a:ext cx="935990" cy="6340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TECHNOLOGY BLUE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#000A8B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R0 G10 B139</a:t>
            </a:r>
          </a:p>
        </p:txBody>
      </p:sp>
      <p:sp>
        <p:nvSpPr>
          <p:cNvPr id="21" name="Rounded Rectangle 30"/>
          <p:cNvSpPr>
            <a:spLocks noChangeArrowheads="1"/>
          </p:cNvSpPr>
          <p:nvPr/>
        </p:nvSpPr>
        <p:spPr bwMode="auto">
          <a:xfrm rot="2700000">
            <a:off x="-1522492" y="5816151"/>
            <a:ext cx="755650" cy="735171"/>
          </a:xfrm>
          <a:prstGeom prst="roundRect">
            <a:avLst>
              <a:gd name="adj" fmla="val 9208"/>
            </a:avLst>
          </a:prstGeom>
          <a:solidFill>
            <a:srgbClr val="9BA2AA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660">
              <a:solidFill>
                <a:srgbClr val="FFFFFF"/>
              </a:solidFill>
            </a:endParaRPr>
          </a:p>
        </p:txBody>
      </p:sp>
      <p:sp>
        <p:nvSpPr>
          <p:cNvPr id="22" name="TextBox 31"/>
          <p:cNvSpPr txBox="1">
            <a:spLocks noChangeArrowheads="1"/>
          </p:cNvSpPr>
          <p:nvPr/>
        </p:nvSpPr>
        <p:spPr bwMode="auto">
          <a:xfrm>
            <a:off x="-1615282" y="5895870"/>
            <a:ext cx="93773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STEEL gray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#9BA2AA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R155 G162 B170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sp>
        <p:nvSpPr>
          <p:cNvPr id="24" name="Rounded Rectangle 28"/>
          <p:cNvSpPr>
            <a:spLocks noChangeArrowheads="1"/>
          </p:cNvSpPr>
          <p:nvPr/>
        </p:nvSpPr>
        <p:spPr bwMode="auto">
          <a:xfrm rot="2700000">
            <a:off x="-2122329" y="6434138"/>
            <a:ext cx="755650" cy="733425"/>
          </a:xfrm>
          <a:prstGeom prst="roundRect">
            <a:avLst>
              <a:gd name="adj" fmla="val 9208"/>
            </a:avLst>
          </a:prstGeom>
          <a:solidFill>
            <a:srgbClr val="646A75"/>
          </a:solidFill>
          <a:ln>
            <a:noFill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defTabSz="1005840" eaLnBrk="1" hangingPunct="1">
              <a:defRPr/>
            </a:pPr>
            <a:endParaRPr lang="en-US" altLang="en-US" sz="1980">
              <a:solidFill>
                <a:srgbClr val="047BC1"/>
              </a:solidFill>
            </a:endParaRPr>
          </a:p>
        </p:txBody>
      </p:sp>
      <p:sp>
        <p:nvSpPr>
          <p:cNvPr id="25" name="TextBox 29"/>
          <p:cNvSpPr txBox="1">
            <a:spLocks noChangeArrowheads="1"/>
          </p:cNvSpPr>
          <p:nvPr/>
        </p:nvSpPr>
        <p:spPr bwMode="auto">
          <a:xfrm>
            <a:off x="-2212499" y="6581352"/>
            <a:ext cx="935990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SHALE gray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#646A75</a:t>
            </a:r>
          </a:p>
          <a:p>
            <a:pPr algn="ctr" defTabSz="1005840" eaLnBrk="1" hangingPunct="1">
              <a:defRPr/>
            </a:pPr>
            <a:r>
              <a:rPr lang="en-US" sz="880" dirty="0">
                <a:solidFill>
                  <a:srgbClr val="FFFFFF"/>
                </a:solidFill>
              </a:rPr>
              <a:t>R100 G106 B117</a:t>
            </a:r>
          </a:p>
          <a:p>
            <a:pPr algn="ctr" defTabSz="1005840" eaLnBrk="1" hangingPunct="1">
              <a:defRPr/>
            </a:pPr>
            <a:endParaRPr lang="en-US" sz="880" dirty="0">
              <a:solidFill>
                <a:srgbClr val="FFFFFF"/>
              </a:solidFill>
            </a:endParaRPr>
          </a:p>
        </p:txBody>
      </p:sp>
      <p:grpSp>
        <p:nvGrpSpPr>
          <p:cNvPr id="1046" name="Group 25"/>
          <p:cNvGrpSpPr>
            <a:grpSpLocks/>
          </p:cNvGrpSpPr>
          <p:nvPr/>
        </p:nvGrpSpPr>
        <p:grpSpPr bwMode="auto">
          <a:xfrm>
            <a:off x="-2214245" y="5186999"/>
            <a:ext cx="935990" cy="757448"/>
            <a:chOff x="-1173288" y="-603359"/>
            <a:chExt cx="850999" cy="667678"/>
          </a:xfrm>
        </p:grpSpPr>
        <p:sp>
          <p:nvSpPr>
            <p:cNvPr id="27" name="Rounded Rectangle 26"/>
            <p:cNvSpPr>
              <a:spLocks noChangeArrowheads="1"/>
            </p:cNvSpPr>
            <p:nvPr/>
          </p:nvSpPr>
          <p:spPr bwMode="auto">
            <a:xfrm rot="2700000">
              <a:off x="-1080041" y="-60293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C7CED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28" name="TextBox 27"/>
            <p:cNvSpPr txBox="1">
              <a:spLocks noChangeArrowheads="1"/>
            </p:cNvSpPr>
            <p:nvPr/>
          </p:nvSpPr>
          <p:spPr bwMode="auto">
            <a:xfrm>
              <a:off x="-1173288" y="-525650"/>
              <a:ext cx="850999" cy="55887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PIPELINE gray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#C7CED3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R199 G206 B211</a:t>
              </a:r>
            </a:p>
          </p:txBody>
        </p:sp>
      </p:grpSp>
      <p:grpSp>
        <p:nvGrpSpPr>
          <p:cNvPr id="1047" name="Group 32"/>
          <p:cNvGrpSpPr>
            <a:grpSpLocks/>
          </p:cNvGrpSpPr>
          <p:nvPr/>
        </p:nvGrpSpPr>
        <p:grpSpPr bwMode="auto">
          <a:xfrm>
            <a:off x="11380312" y="3256492"/>
            <a:ext cx="935990" cy="757450"/>
            <a:chOff x="10345556" y="3547732"/>
            <a:chExt cx="850999" cy="667678"/>
          </a:xfrm>
        </p:grpSpPr>
        <p:sp>
          <p:nvSpPr>
            <p:cNvPr id="30" name="Rounded Rectangle 33"/>
            <p:cNvSpPr>
              <a:spLocks noChangeArrowheads="1"/>
            </p:cNvSpPr>
            <p:nvPr/>
          </p:nvSpPr>
          <p:spPr bwMode="auto">
            <a:xfrm rot="2700000">
              <a:off x="10438804" y="3548157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72001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1" name="TextBox 34"/>
            <p:cNvSpPr txBox="1">
              <a:spLocks noChangeArrowheads="1"/>
            </p:cNvSpPr>
            <p:nvPr/>
          </p:nvSpPr>
          <p:spPr bwMode="auto">
            <a:xfrm>
              <a:off x="10345556" y="3647646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RED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#72001E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R114 G0 B30</a:t>
              </a:r>
            </a:p>
          </p:txBody>
        </p:sp>
      </p:grpSp>
      <p:grpSp>
        <p:nvGrpSpPr>
          <p:cNvPr id="1048" name="Group 35"/>
          <p:cNvGrpSpPr>
            <a:grpSpLocks/>
          </p:cNvGrpSpPr>
          <p:nvPr/>
        </p:nvGrpSpPr>
        <p:grpSpPr bwMode="auto">
          <a:xfrm>
            <a:off x="10779602" y="2637578"/>
            <a:ext cx="935990" cy="757450"/>
            <a:chOff x="9799634" y="3001811"/>
            <a:chExt cx="850999" cy="667678"/>
          </a:xfrm>
        </p:grpSpPr>
        <p:sp>
          <p:nvSpPr>
            <p:cNvPr id="33" name="Rounded Rectangle 36"/>
            <p:cNvSpPr>
              <a:spLocks noChangeArrowheads="1"/>
            </p:cNvSpPr>
            <p:nvPr/>
          </p:nvSpPr>
          <p:spPr bwMode="auto">
            <a:xfrm rot="2700000">
              <a:off x="9892882" y="3002236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A5202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4" name="TextBox 37"/>
            <p:cNvSpPr txBox="1">
              <a:spLocks noChangeArrowheads="1"/>
            </p:cNvSpPr>
            <p:nvPr/>
          </p:nvSpPr>
          <p:spPr bwMode="auto">
            <a:xfrm>
              <a:off x="9799634" y="3111241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RED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#A52020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R165 G32 B32</a:t>
              </a:r>
            </a:p>
          </p:txBody>
        </p:sp>
      </p:grpSp>
      <p:grpSp>
        <p:nvGrpSpPr>
          <p:cNvPr id="1049" name="Group 38"/>
          <p:cNvGrpSpPr>
            <a:grpSpLocks/>
          </p:cNvGrpSpPr>
          <p:nvPr/>
        </p:nvGrpSpPr>
        <p:grpSpPr bwMode="auto">
          <a:xfrm>
            <a:off x="11380312" y="4506915"/>
            <a:ext cx="935990" cy="757449"/>
            <a:chOff x="10345556" y="4650585"/>
            <a:chExt cx="850999" cy="667678"/>
          </a:xfrm>
        </p:grpSpPr>
        <p:sp>
          <p:nvSpPr>
            <p:cNvPr id="36" name="Rounded Rectangle 39"/>
            <p:cNvSpPr>
              <a:spLocks noChangeArrowheads="1"/>
            </p:cNvSpPr>
            <p:nvPr/>
          </p:nvSpPr>
          <p:spPr bwMode="auto">
            <a:xfrm rot="2700000">
              <a:off x="10438803" y="4651010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44104F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37" name="TextBox 40"/>
            <p:cNvSpPr txBox="1">
              <a:spLocks noChangeArrowheads="1"/>
            </p:cNvSpPr>
            <p:nvPr/>
          </p:nvSpPr>
          <p:spPr bwMode="auto">
            <a:xfrm>
              <a:off x="10345556" y="4790146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PURPLE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#44104F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R68 G16 B79</a:t>
              </a:r>
            </a:p>
          </p:txBody>
        </p:sp>
      </p:grpSp>
      <p:grpSp>
        <p:nvGrpSpPr>
          <p:cNvPr id="1050" name="Group 41"/>
          <p:cNvGrpSpPr>
            <a:grpSpLocks/>
          </p:cNvGrpSpPr>
          <p:nvPr/>
        </p:nvGrpSpPr>
        <p:grpSpPr bwMode="auto">
          <a:xfrm>
            <a:off x="10779602" y="3888001"/>
            <a:ext cx="935990" cy="757449"/>
            <a:chOff x="9799634" y="4104664"/>
            <a:chExt cx="850999" cy="667678"/>
          </a:xfrm>
        </p:grpSpPr>
        <p:sp>
          <p:nvSpPr>
            <p:cNvPr id="39" name="Rounded Rectangle 42"/>
            <p:cNvSpPr>
              <a:spLocks noChangeArrowheads="1"/>
            </p:cNvSpPr>
            <p:nvPr/>
          </p:nvSpPr>
          <p:spPr bwMode="auto">
            <a:xfrm rot="2700000">
              <a:off x="9892881" y="4105089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75004B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9799634" y="4214092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PURPLE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#75004B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R117 G0 B75</a:t>
              </a:r>
            </a:p>
          </p:txBody>
        </p:sp>
      </p:grpSp>
      <p:grpSp>
        <p:nvGrpSpPr>
          <p:cNvPr id="1051" name="Group 44"/>
          <p:cNvGrpSpPr>
            <a:grpSpLocks/>
          </p:cNvGrpSpPr>
          <p:nvPr/>
        </p:nvGrpSpPr>
        <p:grpSpPr bwMode="auto">
          <a:xfrm>
            <a:off x="11380312" y="768246"/>
            <a:ext cx="935990" cy="757449"/>
            <a:chOff x="10345556" y="1351807"/>
            <a:chExt cx="850999" cy="668172"/>
          </a:xfrm>
        </p:grpSpPr>
        <p:sp>
          <p:nvSpPr>
            <p:cNvPr id="42" name="Rounded Rectangle 45"/>
            <p:cNvSpPr>
              <a:spLocks noChangeArrowheads="1"/>
            </p:cNvSpPr>
            <p:nvPr/>
          </p:nvSpPr>
          <p:spPr bwMode="auto">
            <a:xfrm rot="2700000">
              <a:off x="10438556" y="1352479"/>
              <a:ext cx="668172" cy="666828"/>
            </a:xfrm>
            <a:prstGeom prst="roundRect">
              <a:avLst>
                <a:gd name="adj" fmla="val 9208"/>
              </a:avLst>
            </a:prstGeom>
            <a:solidFill>
              <a:srgbClr val="96690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3" name="TextBox 46"/>
            <p:cNvSpPr txBox="1">
              <a:spLocks noChangeArrowheads="1"/>
            </p:cNvSpPr>
            <p:nvPr/>
          </p:nvSpPr>
          <p:spPr bwMode="auto">
            <a:xfrm>
              <a:off x="10345556" y="1451793"/>
              <a:ext cx="850999" cy="55929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YELLOW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#96690E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R150 G105 B14</a:t>
              </a:r>
            </a:p>
            <a:p>
              <a:pPr algn="ctr" defTabSz="1005840" eaLnBrk="1" hangingPunct="1">
                <a:defRPr/>
              </a:pPr>
              <a:endParaRPr lang="en-US" sz="88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052" name="Group 47"/>
          <p:cNvGrpSpPr>
            <a:grpSpLocks/>
          </p:cNvGrpSpPr>
          <p:nvPr/>
        </p:nvGrpSpPr>
        <p:grpSpPr bwMode="auto">
          <a:xfrm>
            <a:off x="10779602" y="149333"/>
            <a:ext cx="935990" cy="757449"/>
            <a:chOff x="9799634" y="805886"/>
            <a:chExt cx="850999" cy="667678"/>
          </a:xfrm>
        </p:grpSpPr>
        <p:sp>
          <p:nvSpPr>
            <p:cNvPr id="45" name="Rounded Rectangle 48"/>
            <p:cNvSpPr>
              <a:spLocks noChangeArrowheads="1"/>
            </p:cNvSpPr>
            <p:nvPr/>
          </p:nvSpPr>
          <p:spPr bwMode="auto">
            <a:xfrm rot="2700000">
              <a:off x="9892881" y="806311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C4A3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6" name="TextBox 49"/>
            <p:cNvSpPr txBox="1">
              <a:spLocks noChangeArrowheads="1"/>
            </p:cNvSpPr>
            <p:nvPr/>
          </p:nvSpPr>
          <p:spPr bwMode="auto">
            <a:xfrm>
              <a:off x="9799634" y="945447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YELLOW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#C4A300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R196 G163 B0</a:t>
              </a:r>
            </a:p>
          </p:txBody>
        </p:sp>
      </p:grpSp>
      <p:grpSp>
        <p:nvGrpSpPr>
          <p:cNvPr id="1053" name="Group 50"/>
          <p:cNvGrpSpPr>
            <a:grpSpLocks/>
          </p:cNvGrpSpPr>
          <p:nvPr/>
        </p:nvGrpSpPr>
        <p:grpSpPr bwMode="auto">
          <a:xfrm>
            <a:off x="11380312" y="2018665"/>
            <a:ext cx="935990" cy="755650"/>
            <a:chOff x="10345556" y="2454656"/>
            <a:chExt cx="850999" cy="667678"/>
          </a:xfrm>
        </p:grpSpPr>
        <p:sp>
          <p:nvSpPr>
            <p:cNvPr id="48" name="Rounded Rectangle 51"/>
            <p:cNvSpPr>
              <a:spLocks noChangeArrowheads="1"/>
            </p:cNvSpPr>
            <p:nvPr/>
          </p:nvSpPr>
          <p:spPr bwMode="auto">
            <a:xfrm rot="2700000">
              <a:off x="10438804" y="2455081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8E2500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49" name="TextBox 52"/>
            <p:cNvSpPr txBox="1">
              <a:spLocks noChangeArrowheads="1"/>
            </p:cNvSpPr>
            <p:nvPr/>
          </p:nvSpPr>
          <p:spPr bwMode="auto">
            <a:xfrm>
              <a:off x="10345556" y="2545270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ORANGE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#8E2500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R142 G37 B0</a:t>
              </a:r>
            </a:p>
          </p:txBody>
        </p:sp>
      </p:grpSp>
      <p:grpSp>
        <p:nvGrpSpPr>
          <p:cNvPr id="1054" name="Group 53"/>
          <p:cNvGrpSpPr>
            <a:grpSpLocks/>
          </p:cNvGrpSpPr>
          <p:nvPr/>
        </p:nvGrpSpPr>
        <p:grpSpPr bwMode="auto">
          <a:xfrm>
            <a:off x="10779602" y="1399752"/>
            <a:ext cx="935990" cy="757450"/>
            <a:chOff x="9799634" y="1908735"/>
            <a:chExt cx="850999" cy="667678"/>
          </a:xfrm>
        </p:grpSpPr>
        <p:sp>
          <p:nvSpPr>
            <p:cNvPr id="51" name="Rounded Rectangle 54"/>
            <p:cNvSpPr>
              <a:spLocks noChangeArrowheads="1"/>
            </p:cNvSpPr>
            <p:nvPr/>
          </p:nvSpPr>
          <p:spPr bwMode="auto">
            <a:xfrm rot="2700000">
              <a:off x="9892882" y="1909160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AF501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2" name="TextBox 55"/>
            <p:cNvSpPr txBox="1">
              <a:spLocks noChangeArrowheads="1"/>
            </p:cNvSpPr>
            <p:nvPr/>
          </p:nvSpPr>
          <p:spPr bwMode="auto">
            <a:xfrm>
              <a:off x="9799634" y="2048297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ORANGE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#AF501C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R175 G80 B28</a:t>
              </a:r>
            </a:p>
          </p:txBody>
        </p:sp>
      </p:grpSp>
      <p:grpSp>
        <p:nvGrpSpPr>
          <p:cNvPr id="1055" name="Group 56"/>
          <p:cNvGrpSpPr>
            <a:grpSpLocks/>
          </p:cNvGrpSpPr>
          <p:nvPr/>
        </p:nvGrpSpPr>
        <p:grpSpPr bwMode="auto">
          <a:xfrm>
            <a:off x="11380312" y="5735743"/>
            <a:ext cx="935990" cy="755650"/>
            <a:chOff x="10345556" y="5734439"/>
            <a:chExt cx="850999" cy="667678"/>
          </a:xfrm>
        </p:grpSpPr>
        <p:sp>
          <p:nvSpPr>
            <p:cNvPr id="54" name="Rounded Rectangle 57"/>
            <p:cNvSpPr>
              <a:spLocks noChangeArrowheads="1"/>
            </p:cNvSpPr>
            <p:nvPr/>
          </p:nvSpPr>
          <p:spPr bwMode="auto">
            <a:xfrm rot="2700000">
              <a:off x="10438804" y="573486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034442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5" name="TextBox 58"/>
            <p:cNvSpPr txBox="1">
              <a:spLocks noChangeArrowheads="1"/>
            </p:cNvSpPr>
            <p:nvPr/>
          </p:nvSpPr>
          <p:spPr bwMode="auto">
            <a:xfrm>
              <a:off x="10345556" y="5825053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TEAL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#034442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R3 G68 B66</a:t>
              </a:r>
            </a:p>
          </p:txBody>
        </p:sp>
      </p:grpSp>
      <p:grpSp>
        <p:nvGrpSpPr>
          <p:cNvPr id="1056" name="Group 59"/>
          <p:cNvGrpSpPr>
            <a:grpSpLocks/>
          </p:cNvGrpSpPr>
          <p:nvPr/>
        </p:nvGrpSpPr>
        <p:grpSpPr bwMode="auto">
          <a:xfrm>
            <a:off x="10779602" y="5116825"/>
            <a:ext cx="935990" cy="757449"/>
            <a:chOff x="9799634" y="5188518"/>
            <a:chExt cx="850999" cy="667678"/>
          </a:xfrm>
        </p:grpSpPr>
        <p:sp>
          <p:nvSpPr>
            <p:cNvPr id="57" name="Rounded Rectangle 60"/>
            <p:cNvSpPr>
              <a:spLocks noChangeArrowheads="1"/>
            </p:cNvSpPr>
            <p:nvPr/>
          </p:nvSpPr>
          <p:spPr bwMode="auto">
            <a:xfrm rot="2700000">
              <a:off x="9892882" y="5188943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1B5C77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58" name="TextBox 61"/>
            <p:cNvSpPr txBox="1">
              <a:spLocks noChangeArrowheads="1"/>
            </p:cNvSpPr>
            <p:nvPr/>
          </p:nvSpPr>
          <p:spPr bwMode="auto">
            <a:xfrm>
              <a:off x="9799634" y="5297948"/>
              <a:ext cx="850999" cy="43950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TEAL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#1B5C77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R27 G108 B119</a:t>
              </a:r>
            </a:p>
          </p:txBody>
        </p:sp>
      </p:grpSp>
      <p:grpSp>
        <p:nvGrpSpPr>
          <p:cNvPr id="1057" name="Group 62"/>
          <p:cNvGrpSpPr>
            <a:grpSpLocks/>
          </p:cNvGrpSpPr>
          <p:nvPr/>
        </p:nvGrpSpPr>
        <p:grpSpPr bwMode="auto">
          <a:xfrm>
            <a:off x="11380312" y="6986165"/>
            <a:ext cx="935990" cy="755650"/>
            <a:chOff x="10345556" y="6837290"/>
            <a:chExt cx="850999" cy="667678"/>
          </a:xfrm>
        </p:grpSpPr>
        <p:sp>
          <p:nvSpPr>
            <p:cNvPr id="60" name="Rounded Rectangle 63"/>
            <p:cNvSpPr>
              <a:spLocks noChangeArrowheads="1"/>
            </p:cNvSpPr>
            <p:nvPr/>
          </p:nvSpPr>
          <p:spPr bwMode="auto">
            <a:xfrm rot="2700000">
              <a:off x="10438804" y="6837715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27630E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61" name="TextBox 64"/>
            <p:cNvSpPr txBox="1">
              <a:spLocks noChangeArrowheads="1"/>
            </p:cNvSpPr>
            <p:nvPr/>
          </p:nvSpPr>
          <p:spPr bwMode="auto">
            <a:xfrm>
              <a:off x="10345556" y="6927903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DARK GREEN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#27630E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R39 G99 B14</a:t>
              </a:r>
            </a:p>
          </p:txBody>
        </p:sp>
      </p:grpSp>
      <p:grpSp>
        <p:nvGrpSpPr>
          <p:cNvPr id="1058" name="Group 65"/>
          <p:cNvGrpSpPr>
            <a:grpSpLocks/>
          </p:cNvGrpSpPr>
          <p:nvPr/>
        </p:nvGrpSpPr>
        <p:grpSpPr bwMode="auto">
          <a:xfrm>
            <a:off x="10779602" y="6367251"/>
            <a:ext cx="935990" cy="755650"/>
            <a:chOff x="9799634" y="6291369"/>
            <a:chExt cx="850999" cy="667678"/>
          </a:xfrm>
        </p:grpSpPr>
        <p:sp>
          <p:nvSpPr>
            <p:cNvPr id="63" name="Rounded Rectangle 66"/>
            <p:cNvSpPr>
              <a:spLocks noChangeArrowheads="1"/>
            </p:cNvSpPr>
            <p:nvPr/>
          </p:nvSpPr>
          <p:spPr bwMode="auto">
            <a:xfrm rot="2700000">
              <a:off x="9892882" y="6291794"/>
              <a:ext cx="667678" cy="666828"/>
            </a:xfrm>
            <a:prstGeom prst="roundRect">
              <a:avLst>
                <a:gd name="adj" fmla="val 9208"/>
              </a:avLst>
            </a:prstGeom>
            <a:solidFill>
              <a:srgbClr val="36931C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defTabSz="1005840" eaLnBrk="1" hangingPunct="1">
                <a:defRPr/>
              </a:pPr>
              <a:endParaRPr lang="en-US" altLang="en-US" sz="660">
                <a:solidFill>
                  <a:srgbClr val="FFFFFF"/>
                </a:solidFill>
              </a:endParaRPr>
            </a:p>
          </p:txBody>
        </p:sp>
        <p:sp>
          <p:nvSpPr>
            <p:cNvPr id="64" name="TextBox 67"/>
            <p:cNvSpPr txBox="1">
              <a:spLocks noChangeArrowheads="1"/>
            </p:cNvSpPr>
            <p:nvPr/>
          </p:nvSpPr>
          <p:spPr bwMode="auto">
            <a:xfrm>
              <a:off x="9799634" y="6391520"/>
              <a:ext cx="850999" cy="44055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LIGHT GREEN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#36931C</a:t>
              </a:r>
            </a:p>
            <a:p>
              <a:pPr algn="ctr" defTabSz="1005840" eaLnBrk="1" hangingPunct="1">
                <a:defRPr/>
              </a:pPr>
              <a:r>
                <a:rPr lang="en-US" sz="880" dirty="0">
                  <a:solidFill>
                    <a:srgbClr val="FFFFFF"/>
                  </a:solidFill>
                </a:rPr>
                <a:t>R54 G147 B28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936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3960" b="1" kern="1200" spc="-110">
          <a:solidFill>
            <a:srgbClr val="047BC1"/>
          </a:solidFill>
          <a:latin typeface="Calibri"/>
          <a:ea typeface="MS PGothic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5pPr>
      <a:lvl6pPr marL="50292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6pPr>
      <a:lvl7pPr marL="100584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7pPr>
      <a:lvl8pPr marL="150876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8pPr>
      <a:lvl9pPr marL="2011680" algn="ctr" rtl="0" eaLnBrk="1" fontAlgn="base" hangingPunct="1">
        <a:spcBef>
          <a:spcPct val="0"/>
        </a:spcBef>
        <a:spcAft>
          <a:spcPct val="0"/>
        </a:spcAft>
        <a:defRPr sz="3960" b="1">
          <a:solidFill>
            <a:srgbClr val="047BC1"/>
          </a:solidFill>
          <a:latin typeface="Calibri" pitchFamily="34" charset="0"/>
          <a:ea typeface="MS PGothic" pitchFamily="34" charset="-128"/>
        </a:defRPr>
      </a:lvl9pPr>
    </p:titleStyle>
    <p:bodyStyle>
      <a:lvl1pPr marL="317818" indent="-31781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kern="1200">
          <a:solidFill>
            <a:srgbClr val="060A51"/>
          </a:solidFill>
          <a:latin typeface="+mn-lt"/>
          <a:ea typeface="+mn-ea"/>
          <a:cs typeface="+mn-cs"/>
        </a:defRPr>
      </a:lvl1pPr>
      <a:lvl2pPr marL="633889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760" kern="1200">
          <a:solidFill>
            <a:srgbClr val="060A51"/>
          </a:solidFill>
          <a:latin typeface="+mn-lt"/>
          <a:ea typeface="+mn-ea"/>
          <a:cs typeface="+mn-cs"/>
        </a:defRPr>
      </a:lvl2pPr>
      <a:lvl3pPr marL="939483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540" kern="1200">
          <a:solidFill>
            <a:srgbClr val="060A51"/>
          </a:solidFill>
          <a:latin typeface="+mn-lt"/>
          <a:ea typeface="+mn-ea"/>
          <a:cs typeface="+mn-cs"/>
        </a:defRPr>
      </a:lvl3pPr>
      <a:lvl4pPr marL="1257300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320" kern="1200">
          <a:solidFill>
            <a:srgbClr val="060A51"/>
          </a:solidFill>
          <a:latin typeface="+mn-lt"/>
          <a:ea typeface="+mn-ea"/>
          <a:cs typeface="+mn-cs"/>
        </a:defRPr>
      </a:lvl4pPr>
      <a:lvl5pPr marL="1508760" indent="-25146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37"/>
        </a:buBlip>
        <a:defRPr sz="1320" kern="1200">
          <a:solidFill>
            <a:srgbClr val="060A5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1A94A-AEF0-48E7-84AF-2E3A47087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251" y="2081914"/>
            <a:ext cx="8674100" cy="751916"/>
          </a:xfrm>
        </p:spPr>
        <p:txBody>
          <a:bodyPr vert="horz" lIns="88750" tIns="44375" rIns="88750" bIns="44375" rtlCol="0" anchor="t">
            <a:normAutofit/>
          </a:bodyPr>
          <a:lstStyle/>
          <a:p>
            <a:r>
              <a:rPr lang="en-US" sz="2400" dirty="0" err="1"/>
              <a:t>MyQuorum</a:t>
            </a:r>
            <a:r>
              <a:rPr lang="en-US" sz="2400" dirty="0"/>
              <a:t> – Imbalance Trades and Storage Transfers</a:t>
            </a:r>
            <a:endParaRPr lang="en-US" sz="308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CBAB37D-1F2F-4B9C-8488-46C47FB56EB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11251" y="3121967"/>
            <a:ext cx="4121150" cy="852170"/>
          </a:xfrm>
        </p:spPr>
        <p:txBody>
          <a:bodyPr>
            <a:normAutofit/>
          </a:bodyPr>
          <a:lstStyle/>
          <a:p>
            <a:pPr marL="0"/>
            <a:r>
              <a:rPr lang="en-US" sz="2420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576504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Form: Entering Confirming Trader KT#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768B7780-933D-1F4D-A699-31A2CB5E0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175" y="949699"/>
            <a:ext cx="2804403" cy="291109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53FBE-5652-51CE-278B-56D6B55E8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69" y="1644783"/>
            <a:ext cx="7965412" cy="46559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BB8C929-D90C-D97F-0EF3-9A855189BE17}"/>
              </a:ext>
            </a:extLst>
          </p:cNvPr>
          <p:cNvSpPr txBox="1"/>
          <p:nvPr/>
        </p:nvSpPr>
        <p:spPr>
          <a:xfrm>
            <a:off x="798467" y="6453818"/>
            <a:ext cx="8461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Using the second pick list, choose confirming trader’s imbalance contract.</a:t>
            </a:r>
          </a:p>
        </p:txBody>
      </p:sp>
    </p:spTree>
    <p:extLst>
      <p:ext uri="{BB962C8B-B14F-4D97-AF65-F5344CB8AC3E}">
        <p14:creationId xmlns:p14="http://schemas.microsoft.com/office/powerpoint/2010/main" val="2869143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Confirming Trader Info. Complete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lvl="0"/>
            <a:fld id="{A3644EBE-C5B7-496F-BFF9-9F763EE0378A}" type="slidenum">
              <a:rPr lang="en-US" noProof="0" smtClean="0"/>
              <a:pPr lvl="0"/>
              <a:t>11</a:t>
            </a:fld>
            <a:endParaRPr lang="en-US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F9DC536-C11B-152F-93ED-E56DE261F9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27" y="1350253"/>
            <a:ext cx="4875828" cy="547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31F031B-0C34-2979-19DB-3D17B4414386}"/>
              </a:ext>
            </a:extLst>
          </p:cNvPr>
          <p:cNvSpPr txBox="1"/>
          <p:nvPr/>
        </p:nvSpPr>
        <p:spPr>
          <a:xfrm>
            <a:off x="587828" y="154102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Imbalance KT#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CB7FFB-8008-2E58-8F79-9D5998C1B114}"/>
              </a:ext>
            </a:extLst>
          </p:cNvPr>
          <p:cNvSpPr txBox="1"/>
          <p:nvPr/>
        </p:nvSpPr>
        <p:spPr>
          <a:xfrm>
            <a:off x="990600" y="2345031"/>
            <a:ext cx="190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on TIGT Imbalance contracts are (IMBT-Business Party #)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652FFE-B946-F51A-74AF-4915EE6F8B28}"/>
              </a:ext>
            </a:extLst>
          </p:cNvPr>
          <p:cNvSpPr txBox="1"/>
          <p:nvPr/>
        </p:nvSpPr>
        <p:spPr>
          <a:xfrm>
            <a:off x="587828" y="353589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Imbalance Period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CED642-BB56-D1D8-ED08-AAF1722DA40F}"/>
              </a:ext>
            </a:extLst>
          </p:cNvPr>
          <p:cNvSpPr txBox="1"/>
          <p:nvPr/>
        </p:nvSpPr>
        <p:spPr>
          <a:xfrm>
            <a:off x="990600" y="4339895"/>
            <a:ext cx="190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Note: </a:t>
            </a:r>
            <a:r>
              <a:rPr lang="en-US" sz="1400" dirty="0"/>
              <a:t>Imbalance period (month) must match Initiating Trader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5726B1-8B70-2256-5984-9B611B145A41}"/>
              </a:ext>
            </a:extLst>
          </p:cNvPr>
          <p:cNvCxnSpPr>
            <a:cxnSpLocks/>
          </p:cNvCxnSpPr>
          <p:nvPr/>
        </p:nvCxnSpPr>
        <p:spPr>
          <a:xfrm>
            <a:off x="2378528" y="2887384"/>
            <a:ext cx="1964799" cy="767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77B5B3C-2D46-1869-645D-3B78C18B4134}"/>
              </a:ext>
            </a:extLst>
          </p:cNvPr>
          <p:cNvCxnSpPr>
            <a:cxnSpLocks/>
          </p:cNvCxnSpPr>
          <p:nvPr/>
        </p:nvCxnSpPr>
        <p:spPr>
          <a:xfrm>
            <a:off x="2645228" y="5021380"/>
            <a:ext cx="1698099" cy="718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6806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Form: Submitting Trade Confirmation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2776E-0459-1479-B400-6D9BF4A787AB}"/>
              </a:ext>
            </a:extLst>
          </p:cNvPr>
          <p:cNvSpPr txBox="1"/>
          <p:nvPr/>
        </p:nvSpPr>
        <p:spPr>
          <a:xfrm>
            <a:off x="5440680" y="3209119"/>
            <a:ext cx="28934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trade request has been submitted a trade ID will be assigned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D62B5A-1153-628D-1195-2C78D69859A7}"/>
              </a:ext>
            </a:extLst>
          </p:cNvPr>
          <p:cNvSpPr txBox="1"/>
          <p:nvPr/>
        </p:nvSpPr>
        <p:spPr>
          <a:xfrm>
            <a:off x="5440679" y="4557738"/>
            <a:ext cx="2893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Confirming Trader will use this ID to retrieve the pending trade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5F7253A-4192-638E-0B2B-49C0A088A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532"/>
            <a:ext cx="10058400" cy="1607063"/>
          </a:xfr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BCADEDA-A22E-869B-8CBA-D4BEEFC4B7B4}"/>
              </a:ext>
            </a:extLst>
          </p:cNvPr>
          <p:cNvCxnSpPr/>
          <p:nvPr/>
        </p:nvCxnSpPr>
        <p:spPr>
          <a:xfrm flipH="1" flipV="1">
            <a:off x="324175" y="1946366"/>
            <a:ext cx="5116504" cy="2390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60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Retrieve Pending Trade for Review / Approval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8F8440F-D02E-0817-EFFD-33C0C45AB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75" y="949699"/>
            <a:ext cx="8675370" cy="4931516"/>
          </a:xfrm>
        </p:spPr>
        <p:txBody>
          <a:bodyPr/>
          <a:lstStyle/>
          <a:p>
            <a:r>
              <a:rPr lang="en-US" sz="1800" dirty="0"/>
              <a:t>Enter the trade ID# into the Imbalance Trade Form Screen and select “Retrieve”</a:t>
            </a:r>
          </a:p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442581D-53F3-93B0-8FE8-576CDF25D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4311"/>
            <a:ext cx="10058400" cy="1643146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A29D630-E068-E4F5-D9B2-85EAFA02AD7D}"/>
              </a:ext>
            </a:extLst>
          </p:cNvPr>
          <p:cNvCxnSpPr>
            <a:cxnSpLocks/>
          </p:cNvCxnSpPr>
          <p:nvPr/>
        </p:nvCxnSpPr>
        <p:spPr>
          <a:xfrm>
            <a:off x="8401114" y="1335960"/>
            <a:ext cx="141995" cy="18252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57C9B61-0DE8-BD98-6C98-519CD4EA283E}"/>
              </a:ext>
            </a:extLst>
          </p:cNvPr>
          <p:cNvCxnSpPr>
            <a:cxnSpLocks/>
          </p:cNvCxnSpPr>
          <p:nvPr/>
        </p:nvCxnSpPr>
        <p:spPr>
          <a:xfrm flipH="1">
            <a:off x="431074" y="1300507"/>
            <a:ext cx="1776549" cy="25856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404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Form: Confirming Trader Information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54E4E35-A805-E04B-590F-B0B03C77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09545"/>
            <a:ext cx="4594571" cy="62056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E15D62-89E4-80A5-8C16-66474B80CE36}"/>
              </a:ext>
            </a:extLst>
          </p:cNvPr>
          <p:cNvSpPr txBox="1"/>
          <p:nvPr/>
        </p:nvSpPr>
        <p:spPr>
          <a:xfrm>
            <a:off x="762000" y="1524000"/>
            <a:ext cx="229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contact name and phone number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EFB2D-A859-224D-78FF-0ED01CE5A774}"/>
              </a:ext>
            </a:extLst>
          </p:cNvPr>
          <p:cNvSpPr txBox="1"/>
          <p:nvPr/>
        </p:nvSpPr>
        <p:spPr>
          <a:xfrm>
            <a:off x="761999" y="3612207"/>
            <a:ext cx="2294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imbalance period and imbalance type are accurate.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DBA24E-8E7B-2834-38AE-B8D8C2AECBD0}"/>
              </a:ext>
            </a:extLst>
          </p:cNvPr>
          <p:cNvCxnSpPr>
            <a:cxnSpLocks/>
          </p:cNvCxnSpPr>
          <p:nvPr/>
        </p:nvCxnSpPr>
        <p:spPr>
          <a:xfrm>
            <a:off x="2767189" y="2190427"/>
            <a:ext cx="2262011" cy="5266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961CA34-BE59-2836-E6A7-81E10AB7D448}"/>
              </a:ext>
            </a:extLst>
          </p:cNvPr>
          <p:cNvCxnSpPr>
            <a:cxnSpLocks/>
          </p:cNvCxnSpPr>
          <p:nvPr/>
        </p:nvCxnSpPr>
        <p:spPr>
          <a:xfrm>
            <a:off x="2767189" y="4132449"/>
            <a:ext cx="2262011" cy="1353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16714B9-0E18-8BC0-5420-C68EB10B18B5}"/>
              </a:ext>
            </a:extLst>
          </p:cNvPr>
          <p:cNvSpPr txBox="1"/>
          <p:nvPr/>
        </p:nvSpPr>
        <p:spPr>
          <a:xfrm>
            <a:off x="5029200" y="5378678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04/2022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9CA9A-57BA-317E-92F6-5D9FB7A8138A}"/>
              </a:ext>
            </a:extLst>
          </p:cNvPr>
          <p:cNvSpPr txBox="1"/>
          <p:nvPr/>
        </p:nvSpPr>
        <p:spPr>
          <a:xfrm>
            <a:off x="7445828" y="5378678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Imbalance</a:t>
            </a:r>
          </a:p>
        </p:txBody>
      </p:sp>
    </p:spTree>
    <p:extLst>
      <p:ext uri="{BB962C8B-B14F-4D97-AF65-F5344CB8AC3E}">
        <p14:creationId xmlns:p14="http://schemas.microsoft.com/office/powerpoint/2010/main" val="554699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Trade Form: Confirming Trader Information (cont.)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AEBDC8B5-B852-9209-5053-A8AEBADBE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504" y="1343891"/>
            <a:ext cx="9867391" cy="1621377"/>
          </a:xfrm>
          <a:ln>
            <a:solidFill>
              <a:srgbClr val="00B05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9ADC1C-7C80-A8E9-9896-EF1E4D03D18A}"/>
              </a:ext>
            </a:extLst>
          </p:cNvPr>
          <p:cNvSpPr txBox="1"/>
          <p:nvPr/>
        </p:nvSpPr>
        <p:spPr>
          <a:xfrm>
            <a:off x="607423" y="3809283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approve trade, click </a:t>
            </a:r>
            <a:r>
              <a:rPr lang="en-US" b="1" dirty="0"/>
              <a:t>“Accept”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deny trade, click </a:t>
            </a:r>
            <a:r>
              <a:rPr lang="en-US" b="1" dirty="0"/>
              <a:t>“Reject”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1D46C29-27E1-96A6-E6A3-50C83EDF5ED7}"/>
              </a:ext>
            </a:extLst>
          </p:cNvPr>
          <p:cNvCxnSpPr>
            <a:cxnSpLocks/>
          </p:cNvCxnSpPr>
          <p:nvPr/>
        </p:nvCxnSpPr>
        <p:spPr>
          <a:xfrm flipV="1">
            <a:off x="4271555" y="1776549"/>
            <a:ext cx="4415245" cy="200966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8D94E0-F4D8-1C56-4FB6-17F0C7C83331}"/>
              </a:ext>
            </a:extLst>
          </p:cNvPr>
          <p:cNvCxnSpPr>
            <a:cxnSpLocks/>
          </p:cNvCxnSpPr>
          <p:nvPr/>
        </p:nvCxnSpPr>
        <p:spPr>
          <a:xfrm flipV="1">
            <a:off x="4192338" y="1776549"/>
            <a:ext cx="5258639" cy="24562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198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– Screen Navigation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AC095-EBAD-6F47-467B-71D5C0FBE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75" y="1156215"/>
            <a:ext cx="8675370" cy="4931516"/>
          </a:xfrm>
        </p:spPr>
        <p:txBody>
          <a:bodyPr/>
          <a:lstStyle/>
          <a:p>
            <a:r>
              <a:rPr lang="en-US" sz="1700" dirty="0"/>
              <a:t>Sitemap &gt;&gt; Pipeline &gt;&gt; Inventory Accounts &gt;&gt; Storage Transfer Maintenance Form</a:t>
            </a:r>
          </a:p>
          <a:p>
            <a:r>
              <a:rPr lang="en-US" sz="1600" dirty="0"/>
              <a:t>You may also use the search function and type in “Storage Transfer Maintenance Form”</a:t>
            </a:r>
          </a:p>
          <a:p>
            <a:endParaRPr lang="en-US" sz="1700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72A925-7099-934C-B645-AB339A58A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9" y="1891186"/>
            <a:ext cx="9147961" cy="4931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63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Initiating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05E49-9954-5D89-B896-F88FFA4763F0}"/>
              </a:ext>
            </a:extLst>
          </p:cNvPr>
          <p:cNvSpPr txBox="1">
            <a:spLocks/>
          </p:cNvSpPr>
          <p:nvPr/>
        </p:nvSpPr>
        <p:spPr>
          <a:xfrm>
            <a:off x="324175" y="999163"/>
            <a:ext cx="8043075" cy="462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Initiating Shipper/Trader Enters the Following Details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C07F7A2-751C-7698-5ACF-091A6E84D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4963"/>
            <a:ext cx="10058400" cy="339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47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Initiating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21A6F86-A2DE-8E19-9E64-6B77EEE04A8F}"/>
              </a:ext>
            </a:extLst>
          </p:cNvPr>
          <p:cNvSpPr txBox="1">
            <a:spLocks/>
          </p:cNvSpPr>
          <p:nvPr/>
        </p:nvSpPr>
        <p:spPr>
          <a:xfrm>
            <a:off x="550478" y="1066800"/>
            <a:ext cx="8043075" cy="5059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</a:t>
            </a:r>
            <a:r>
              <a:rPr lang="en-US" sz="1600" b="1" dirty="0"/>
              <a:t>initiating shipper </a:t>
            </a:r>
            <a:r>
              <a:rPr lang="en-US" sz="1600" dirty="0"/>
              <a:t>enters all storage transfer information:</a:t>
            </a:r>
          </a:p>
          <a:p>
            <a:r>
              <a:rPr lang="en-US" sz="1600" b="1" dirty="0"/>
              <a:t>Steps 1 and 2: From Monthly to Daily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A transfer is a daily process that happens in ground and is effective immediately once confirmed. Storage transfers cannot be scheduled or confirmed for a prior or future date, (Gas Day must equal </a:t>
            </a:r>
            <a:r>
              <a:rPr lang="en-US" sz="1600" dirty="0" err="1"/>
              <a:t>Stmt</a:t>
            </a:r>
            <a:r>
              <a:rPr lang="en-US" sz="1600" dirty="0"/>
              <a:t> D/T).</a:t>
            </a:r>
          </a:p>
          <a:p>
            <a:pPr lvl="1"/>
            <a:endParaRPr lang="en-US" sz="1600" b="1" dirty="0"/>
          </a:p>
          <a:p>
            <a:pPr lvl="1"/>
            <a:r>
              <a:rPr lang="en-US" sz="1600" dirty="0"/>
              <a:t>Start by changing imbalance period to daily, click in the Prod Period box below to refresh the form then enter in today’s date in the field to the right.</a:t>
            </a:r>
            <a:endParaRPr lang="en-US" sz="1600" b="1" dirty="0"/>
          </a:p>
          <a:p>
            <a:pPr lvl="1"/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46B29-D000-D15B-303F-E3BEF8A0F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67" y="4310743"/>
            <a:ext cx="8992055" cy="1071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55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Initiating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2CF3DDB-D6E0-2F7A-078E-14DD3E39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8" y="1066800"/>
            <a:ext cx="8043075" cy="5059363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b="1" dirty="0"/>
              <a:t>initiating shipper </a:t>
            </a:r>
            <a:r>
              <a:rPr lang="en-US" sz="1600" dirty="0"/>
              <a:t>enters all storage transfer information:</a:t>
            </a:r>
          </a:p>
          <a:p>
            <a:r>
              <a:rPr lang="en-US" sz="1600" b="1" dirty="0"/>
              <a:t>3.) Initiating Party Information</a:t>
            </a:r>
          </a:p>
          <a:p>
            <a:pPr lvl="1"/>
            <a:r>
              <a:rPr lang="en-US" sz="1600" dirty="0"/>
              <a:t>Enter the Shipper BP# and hit tab to update the selection or use the picklist box next to BA Name and search for it manually.</a:t>
            </a:r>
            <a:endParaRPr lang="en-US" sz="1600" b="1" dirty="0"/>
          </a:p>
          <a:p>
            <a:pPr lvl="1"/>
            <a:r>
              <a:rPr lang="en-US" sz="1600" dirty="0"/>
              <a:t>Enter the Shipper Contact Information: (first/last Name and phone number) </a:t>
            </a:r>
            <a:endParaRPr lang="en-US" sz="1600" b="1" dirty="0"/>
          </a:p>
          <a:p>
            <a:pPr lvl="1"/>
            <a:r>
              <a:rPr lang="en-US" sz="1600" dirty="0"/>
              <a:t>Select Transfer Direction: If the initiating trader is intending to receive gas the direction is “injection” or if gas is being sent to confirming party select “withdrawal” </a:t>
            </a:r>
          </a:p>
          <a:p>
            <a:pPr lvl="1"/>
            <a:endParaRPr lang="en-US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354A39-8803-24E2-FFFE-82E049D90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5" y="3371123"/>
            <a:ext cx="7843222" cy="33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299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Imbalance Trade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MyQuorum</a:t>
            </a:r>
            <a:r>
              <a:rPr lang="en-US" dirty="0"/>
              <a:t>- Navigation to Imbalance Trade Form……………………….…….............................................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Completing Imbalance Trade Form (Initiating Party)...…………………………………………………………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Access Pending Trade in </a:t>
            </a:r>
            <a:r>
              <a:rPr lang="en-US" dirty="0" err="1"/>
              <a:t>MyQuorum</a:t>
            </a:r>
            <a:r>
              <a:rPr lang="en-US" dirty="0"/>
              <a:t>…………………………………………................................................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Approving Imbalance Trade (Confirming Party)………………………….....…..............................................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Storage Transfer Process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MyQuorum</a:t>
            </a:r>
            <a:r>
              <a:rPr lang="en-US" dirty="0"/>
              <a:t>- Navigation to Storage Transfer Form ………………………….………………………………….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Completing Storage Transfer Form (Initiating Party) …………………….…………………………………….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Access Pending Transfer in CONNECT ………………………………………..............................................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Approving Storage Transfer (Confirming Party) …………………………….………………………………….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Additional Help - Contact Tallgrass ……………………………………….….……………………………….....  </a:t>
            </a:r>
          </a:p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67C62A-430C-FF43-AE76-E084717B92EC}"/>
              </a:ext>
            </a:extLst>
          </p:cNvPr>
          <p:cNvSpPr txBox="1"/>
          <p:nvPr/>
        </p:nvSpPr>
        <p:spPr>
          <a:xfrm>
            <a:off x="8957939" y="1307812"/>
            <a:ext cx="845820" cy="1250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EDDCF6-FE2A-5424-80BA-28D3E69E146B}"/>
              </a:ext>
            </a:extLst>
          </p:cNvPr>
          <p:cNvSpPr txBox="1"/>
          <p:nvPr/>
        </p:nvSpPr>
        <p:spPr>
          <a:xfrm>
            <a:off x="8957939" y="3494802"/>
            <a:ext cx="845820" cy="18408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>
              <a:lnSpc>
                <a:spcPts val="2250"/>
              </a:lnSpc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5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87101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Initiating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03D1C5-CBB2-95B7-F641-6957E63A5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8" y="1066800"/>
            <a:ext cx="8043075" cy="5059363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b="1" dirty="0"/>
              <a:t>initiating shipper </a:t>
            </a:r>
            <a:r>
              <a:rPr lang="en-US" sz="1600" dirty="0"/>
              <a:t>enters all storage transfer information:</a:t>
            </a:r>
          </a:p>
          <a:p>
            <a:r>
              <a:rPr lang="en-US" sz="1600" b="1" dirty="0"/>
              <a:t>4.) Transfer Quantity:</a:t>
            </a:r>
          </a:p>
          <a:p>
            <a:endParaRPr lang="en-US" sz="1600" b="1" dirty="0"/>
          </a:p>
          <a:p>
            <a:pPr lvl="1"/>
            <a:r>
              <a:rPr lang="en-US" sz="1600" b="1" dirty="0"/>
              <a:t>Verify Transfer Direction (reads as expected)</a:t>
            </a:r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endParaRPr lang="en-US" sz="1600" b="1" dirty="0"/>
          </a:p>
          <a:p>
            <a:pPr lvl="1"/>
            <a:r>
              <a:rPr lang="en-US" sz="1600" b="1" dirty="0"/>
              <a:t>Enter Transfer Quantity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BC8189-A8AF-4FAD-A378-09F0C7EEDE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847" y="2801984"/>
            <a:ext cx="5029636" cy="5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2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Initiating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6F733B9-BAC7-8280-10C0-DB7C1CBDC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8" y="1066800"/>
            <a:ext cx="8043075" cy="5059363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b="1" dirty="0"/>
              <a:t>initiating shipper </a:t>
            </a:r>
            <a:r>
              <a:rPr lang="en-US" sz="1600" dirty="0"/>
              <a:t>enters all storage transfer information:</a:t>
            </a:r>
          </a:p>
          <a:p>
            <a:r>
              <a:rPr lang="en-US" sz="1600" b="1" dirty="0"/>
              <a:t>5.) Confirming Party Information:</a:t>
            </a:r>
          </a:p>
          <a:p>
            <a:pPr lvl="1"/>
            <a:r>
              <a:rPr lang="en-US" sz="1600" dirty="0"/>
              <a:t>Enter confirming shipper Business Party # or use BA Name picklist</a:t>
            </a:r>
          </a:p>
          <a:p>
            <a:pPr lvl="1"/>
            <a:r>
              <a:rPr lang="en-US" sz="1600" dirty="0"/>
              <a:t>Enter storage KT# provided by confirming shipper</a:t>
            </a:r>
          </a:p>
          <a:p>
            <a:pPr lvl="1"/>
            <a:r>
              <a:rPr lang="en-US" sz="1600" dirty="0"/>
              <a:t>Once complete click “Submit Request” in the upper right-hand corner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E5D33D-7F6C-4A89-9662-FCCCB058B88C}"/>
              </a:ext>
            </a:extLst>
          </p:cNvPr>
          <p:cNvSpPr txBox="1"/>
          <p:nvPr/>
        </p:nvSpPr>
        <p:spPr>
          <a:xfrm>
            <a:off x="5706579" y="4032012"/>
            <a:ext cx="26062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clicking “Submit Request” a transfer ID is created which the confirming party will use to open the transfer for confirmation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37E8F37-6EF9-4481-1A90-3611872A7F77}"/>
              </a:ext>
            </a:extLst>
          </p:cNvPr>
          <p:cNvCxnSpPr>
            <a:cxnSpLocks/>
          </p:cNvCxnSpPr>
          <p:nvPr/>
        </p:nvCxnSpPr>
        <p:spPr>
          <a:xfrm>
            <a:off x="3448594" y="2730137"/>
            <a:ext cx="3456703" cy="903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721D3A15-5051-CC04-64E9-1F297DFA5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10" y="3708466"/>
            <a:ext cx="2532248" cy="2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61BF0E8-DD15-17B5-4EC9-18D8B6257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18" y="3338752"/>
            <a:ext cx="5439691" cy="18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94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Retrieve Pending Storage Transfer for Approval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553D9B7-A288-C354-77BB-D40AB01AE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8" y="1066800"/>
            <a:ext cx="8043075" cy="5059363"/>
          </a:xfrm>
        </p:spPr>
        <p:txBody>
          <a:bodyPr/>
          <a:lstStyle/>
          <a:p>
            <a:r>
              <a:rPr lang="en-US" sz="1600" dirty="0"/>
              <a:t>In the Storage Transfer Maintenance Form Screen, enter the </a:t>
            </a:r>
            <a:r>
              <a:rPr lang="en-US" sz="1600" b="1" dirty="0"/>
              <a:t>Transfer ID # </a:t>
            </a:r>
            <a:r>
              <a:rPr lang="en-US" sz="1600" dirty="0"/>
              <a:t>or use the picklist (magnifying glass) to search for it manually.</a:t>
            </a:r>
            <a:endParaRPr lang="en-US" sz="16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604F6B-1140-C14B-C3A1-F7453C705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55397"/>
            <a:ext cx="10058400" cy="134615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8E6693F-F16B-3640-AF22-A31EF0360D3E}"/>
              </a:ext>
            </a:extLst>
          </p:cNvPr>
          <p:cNvCxnSpPr>
            <a:cxnSpLocks/>
          </p:cNvCxnSpPr>
          <p:nvPr/>
        </p:nvCxnSpPr>
        <p:spPr>
          <a:xfrm flipH="1">
            <a:off x="3177423" y="1403068"/>
            <a:ext cx="3909177" cy="21934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9287D6-0B28-6122-9DFA-3EA9133F9412}"/>
              </a:ext>
            </a:extLst>
          </p:cNvPr>
          <p:cNvSpPr txBox="1"/>
          <p:nvPr/>
        </p:nvSpPr>
        <p:spPr>
          <a:xfrm>
            <a:off x="2775740" y="3620751"/>
            <a:ext cx="8033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Transfer ID #</a:t>
            </a:r>
          </a:p>
        </p:txBody>
      </p:sp>
    </p:spTree>
    <p:extLst>
      <p:ext uri="{BB962C8B-B14F-4D97-AF65-F5344CB8AC3E}">
        <p14:creationId xmlns:p14="http://schemas.microsoft.com/office/powerpoint/2010/main" val="3667767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Transfer Form – Confirming Party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083A67-5AAE-CC47-6278-802BA195A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78" y="1066800"/>
            <a:ext cx="8043075" cy="5059363"/>
          </a:xfrm>
        </p:spPr>
        <p:txBody>
          <a:bodyPr/>
          <a:lstStyle/>
          <a:p>
            <a:r>
              <a:rPr lang="en-US" sz="1600" dirty="0"/>
              <a:t>The </a:t>
            </a:r>
            <a:r>
              <a:rPr lang="en-US" sz="1600" b="1" dirty="0"/>
              <a:t>confirming shipper </a:t>
            </a:r>
            <a:r>
              <a:rPr lang="en-US" sz="1600" dirty="0"/>
              <a:t>approves the transfer:</a:t>
            </a:r>
          </a:p>
          <a:p>
            <a:pPr lvl="1"/>
            <a:r>
              <a:rPr lang="en-US" sz="1600" dirty="0"/>
              <a:t>Enter Contact Information: first/last name and contact number</a:t>
            </a:r>
          </a:p>
          <a:p>
            <a:pPr lvl="1"/>
            <a:r>
              <a:rPr lang="en-US" sz="1600" dirty="0"/>
              <a:t>Review the Transfer Info and </a:t>
            </a:r>
            <a:r>
              <a:rPr lang="en-US" sz="1600" b="1" dirty="0"/>
              <a:t>Accept</a:t>
            </a:r>
            <a:r>
              <a:rPr lang="en-US" sz="1600" dirty="0"/>
              <a:t> if approved or </a:t>
            </a:r>
            <a:r>
              <a:rPr lang="en-US" sz="1600" b="1" dirty="0"/>
              <a:t>Reject</a:t>
            </a:r>
            <a:r>
              <a:rPr lang="en-US" sz="1600" dirty="0"/>
              <a:t> to cancel</a:t>
            </a:r>
          </a:p>
          <a:p>
            <a:pPr lvl="1"/>
            <a:r>
              <a:rPr lang="en-US" sz="1600" b="1" dirty="0"/>
              <a:t>Communicate Record Status </a:t>
            </a:r>
            <a:r>
              <a:rPr lang="en-US" sz="1600" dirty="0"/>
              <a:t>with initiating party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</a:rPr>
              <a:t>Please Note: </a:t>
            </a:r>
            <a:r>
              <a:rPr lang="en-US" sz="1600" dirty="0"/>
              <a:t>Transfers are only valid if they are </a:t>
            </a:r>
            <a:r>
              <a:rPr lang="en-US" sz="1600" u="sng" dirty="0"/>
              <a:t>submitted and verified in the same day</a:t>
            </a:r>
            <a:r>
              <a:rPr lang="en-US" sz="1600" dirty="0"/>
              <a:t>. Whereas </a:t>
            </a:r>
            <a:r>
              <a:rPr lang="en-US" sz="1600" dirty="0">
                <a:solidFill>
                  <a:srgbClr val="FF0000"/>
                </a:solidFill>
              </a:rPr>
              <a:t>Gas Day = </a:t>
            </a:r>
            <a:r>
              <a:rPr lang="en-US" sz="1600" dirty="0" err="1">
                <a:solidFill>
                  <a:srgbClr val="FF0000"/>
                </a:solidFill>
              </a:rPr>
              <a:t>Stmt</a:t>
            </a:r>
            <a:r>
              <a:rPr lang="en-US" sz="1600" dirty="0">
                <a:solidFill>
                  <a:srgbClr val="FF0000"/>
                </a:solidFill>
              </a:rPr>
              <a:t> D/T</a:t>
            </a:r>
            <a:r>
              <a:rPr lang="en-US" sz="1600" dirty="0"/>
              <a:t>. This is a timely process that cannot be verified retroactively or for a future gas day.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81BA53-A05C-1DFA-FC17-195A65DB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45" y="3480279"/>
            <a:ext cx="9583310" cy="334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56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Imbalance Trade- Screen Navigation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Sitemap &gt;&gt; Pipeline &gt;&gt; Inventory Accounts &gt;&gt; Imbalance Trading Form</a:t>
            </a:r>
          </a:p>
          <a:p>
            <a:r>
              <a:rPr lang="en-US" sz="1800" dirty="0"/>
              <a:t>You may also use the search function and type in “Imbalance Trading Form”</a:t>
            </a:r>
          </a:p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D860F9-6E5E-943A-315D-697A8AB61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84" y="1776548"/>
            <a:ext cx="7479631" cy="542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72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Imbalance Trading Form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BB62758B-948E-5856-C779-4F1318B75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232" y="1564087"/>
            <a:ext cx="9465936" cy="4644225"/>
          </a:xfr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3E588-D2AF-1CC9-95EF-D719F070BD1B}"/>
              </a:ext>
            </a:extLst>
          </p:cNvPr>
          <p:cNvSpPr txBox="1">
            <a:spLocks/>
          </p:cNvSpPr>
          <p:nvPr/>
        </p:nvSpPr>
        <p:spPr>
          <a:xfrm>
            <a:off x="403819" y="11020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/>
              <a:t>Note</a:t>
            </a:r>
            <a:r>
              <a:rPr lang="en-US" sz="1800" dirty="0"/>
              <a:t>: Any field with an asterisk is a required field (for all screens) </a:t>
            </a:r>
          </a:p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1093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Trade Form: Enter Initiating Trader Info (Pt.1)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DBB2B2-86F0-B958-0E22-9226C7ADF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the Pick List to Enter Shipper Data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3BB204-4BB9-FE85-B512-910EA90D1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492"/>
          <a:stretch/>
        </p:blipFill>
        <p:spPr>
          <a:xfrm>
            <a:off x="576573" y="1619354"/>
            <a:ext cx="3455218" cy="158060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9E7DEC8-E9C4-AF43-E1C3-5153BB504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549" y="2962708"/>
            <a:ext cx="8229600" cy="43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Trade Form: Enter Initiating Trader KT#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7D34CA-0A42-B7D9-91C5-755BF9242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Click on Second Pick List to Enter Contract Information</a:t>
            </a:r>
          </a:p>
          <a:p>
            <a:pPr marL="457200" lvl="1" indent="0">
              <a:buNone/>
            </a:pPr>
            <a:r>
              <a:rPr lang="en-US" dirty="0"/>
              <a:t>(Type KT#, select KT then click “OK” to confirm selection)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B9E7F1-7E8D-F634-43F3-38DE33D87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6" y="1752600"/>
            <a:ext cx="2410097" cy="16120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DF99EB9-35BA-AC83-0843-DDFAC124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15" y="3350225"/>
            <a:ext cx="7005130" cy="410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245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Trade Form: Initiating Trader Info. (Pt.1)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B2F8DF6-14FA-83C5-B580-39090670D3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775" y="2011355"/>
            <a:ext cx="7661879" cy="421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EBA727-A21C-2462-5882-3B13CA4D049C}"/>
              </a:ext>
            </a:extLst>
          </p:cNvPr>
          <p:cNvSpPr txBox="1"/>
          <p:nvPr/>
        </p:nvSpPr>
        <p:spPr>
          <a:xfrm>
            <a:off x="196389" y="1549690"/>
            <a:ext cx="20457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Acct Per: </a:t>
            </a:r>
            <a:r>
              <a:rPr lang="en-US" sz="1800" dirty="0"/>
              <a:t>Is the current open business month.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C91737-B905-EF15-253B-7D960C09FDED}"/>
              </a:ext>
            </a:extLst>
          </p:cNvPr>
          <p:cNvCxnSpPr>
            <a:cxnSpLocks/>
          </p:cNvCxnSpPr>
          <p:nvPr/>
        </p:nvCxnSpPr>
        <p:spPr>
          <a:xfrm>
            <a:off x="1859280" y="2011355"/>
            <a:ext cx="2098766" cy="3644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FA9A815-CAA9-C64C-78DA-018534D18460}"/>
              </a:ext>
            </a:extLst>
          </p:cNvPr>
          <p:cNvSpPr txBox="1"/>
          <p:nvPr/>
        </p:nvSpPr>
        <p:spPr>
          <a:xfrm>
            <a:off x="190458" y="3073011"/>
            <a:ext cx="21679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Note: </a:t>
            </a:r>
            <a:r>
              <a:rPr lang="en-US" sz="1800" dirty="0"/>
              <a:t>on TIGT Imbalance contracts are (IMBT-BP#)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894E9BA-0778-3B7D-9A92-EDE26F462780}"/>
              </a:ext>
            </a:extLst>
          </p:cNvPr>
          <p:cNvCxnSpPr>
            <a:cxnSpLocks/>
          </p:cNvCxnSpPr>
          <p:nvPr/>
        </p:nvCxnSpPr>
        <p:spPr>
          <a:xfrm>
            <a:off x="1541417" y="4019588"/>
            <a:ext cx="700717" cy="1344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E6A01E-DBAC-CF70-B56C-60EDD6AF15BD}"/>
              </a:ext>
            </a:extLst>
          </p:cNvPr>
          <p:cNvSpPr txBox="1"/>
          <p:nvPr/>
        </p:nvSpPr>
        <p:spPr>
          <a:xfrm>
            <a:off x="154386" y="4753979"/>
            <a:ext cx="24133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/>
              <a:t>Imb</a:t>
            </a:r>
            <a:r>
              <a:rPr lang="en-US" sz="1800" b="1" dirty="0"/>
              <a:t> Per- Init </a:t>
            </a:r>
            <a:r>
              <a:rPr lang="en-US" sz="1800" b="1" dirty="0" err="1"/>
              <a:t>Trdr</a:t>
            </a:r>
            <a:r>
              <a:rPr lang="en-US" sz="1800" b="1" dirty="0"/>
              <a:t>: </a:t>
            </a:r>
            <a:r>
              <a:rPr lang="en-US" sz="1800" dirty="0"/>
              <a:t>Month Imbalance Occurred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A16E85-DABC-BC7F-DFF7-B5038CC10111}"/>
              </a:ext>
            </a:extLst>
          </p:cNvPr>
          <p:cNvCxnSpPr>
            <a:cxnSpLocks/>
          </p:cNvCxnSpPr>
          <p:nvPr/>
        </p:nvCxnSpPr>
        <p:spPr>
          <a:xfrm flipV="1">
            <a:off x="2050869" y="4970572"/>
            <a:ext cx="200906" cy="245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584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Trade Form: Selecting Trade Quantity/Fuel (Pt.2)</a:t>
            </a:r>
            <a:endParaRPr lang="en-US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15DF7E-7D1B-0E0A-9BDA-3C551AB5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75" y="1221530"/>
            <a:ext cx="1987951" cy="4931516"/>
          </a:xfrm>
        </p:spPr>
        <p:txBody>
          <a:bodyPr/>
          <a:lstStyle/>
          <a:p>
            <a:r>
              <a:rPr lang="en-US" b="1" dirty="0"/>
              <a:t>Fuel Method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400" dirty="0"/>
              <a:t>Fuel is only deducted on injections into Storage (Long IMB)</a:t>
            </a:r>
          </a:p>
          <a:p>
            <a:endParaRPr lang="en-US" sz="1400" dirty="0"/>
          </a:p>
          <a:p>
            <a:r>
              <a:rPr lang="en-US" sz="1400" dirty="0"/>
              <a:t>Enter Trade Quantity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2A5A96-8627-A61B-2FE7-FAFEA0D6F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882" y="1347523"/>
            <a:ext cx="7601341" cy="5203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986142-8B14-8038-5F72-CD86A2B18B88}"/>
              </a:ext>
            </a:extLst>
          </p:cNvPr>
          <p:cNvSpPr txBox="1"/>
          <p:nvPr/>
        </p:nvSpPr>
        <p:spPr>
          <a:xfrm>
            <a:off x="264460" y="1701085"/>
            <a:ext cx="15512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Imbalance Trade: </a:t>
            </a:r>
            <a:r>
              <a:rPr lang="en-US" sz="1400" dirty="0"/>
              <a:t>No Fuel (leave fuel method blank)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200516-2080-0911-0705-BF337B85932F}"/>
              </a:ext>
            </a:extLst>
          </p:cNvPr>
          <p:cNvSpPr txBox="1"/>
          <p:nvPr/>
        </p:nvSpPr>
        <p:spPr>
          <a:xfrm>
            <a:off x="251418" y="2941578"/>
            <a:ext cx="15773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Imbalance Trade w/ Storage: </a:t>
            </a:r>
            <a:r>
              <a:rPr lang="en-US" sz="1400" dirty="0"/>
              <a:t>Select fuel in kind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4B2958A-840C-8ABD-D96C-24743326D785}"/>
              </a:ext>
            </a:extLst>
          </p:cNvPr>
          <p:cNvCxnSpPr>
            <a:cxnSpLocks/>
          </p:cNvCxnSpPr>
          <p:nvPr/>
        </p:nvCxnSpPr>
        <p:spPr>
          <a:xfrm flipV="1">
            <a:off x="1682931" y="5525589"/>
            <a:ext cx="5658395" cy="179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41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C05D31E-3459-43DD-BF13-BAB3BEFF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Trade Form: Enter Confirming Trader Info. (Pt.3)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61A80-71F8-4571-A277-18591DDCC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644EBE-C5B7-496F-BFF9-9F763EE0378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7EB41-DB93-43F9-B70F-10952B756000}"/>
              </a:ext>
            </a:extLst>
          </p:cNvPr>
          <p:cNvSpPr txBox="1">
            <a:spLocks/>
          </p:cNvSpPr>
          <p:nvPr/>
        </p:nvSpPr>
        <p:spPr>
          <a:xfrm>
            <a:off x="251419" y="949699"/>
            <a:ext cx="9555563" cy="636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1005840" rtl="0" eaLnBrk="1" latinLnBrk="0" hangingPunct="1">
              <a:lnSpc>
                <a:spcPct val="100000"/>
              </a:lnSpc>
              <a:spcBef>
                <a:spcPts val="1100"/>
              </a:spcBef>
              <a:buClr>
                <a:srgbClr val="005A8C"/>
              </a:buClr>
              <a:buFont typeface="Wingdings 2" panose="05020102010507070707" pitchFamily="18" charset="2"/>
              <a:buChar char="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Clr>
                <a:srgbClr val="008C50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9144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SzPct val="90000"/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43000" indent="-228600" algn="l" defTabSz="1005840" rtl="0" eaLnBrk="1" latinLnBrk="0" hangingPunct="1">
              <a:lnSpc>
                <a:spcPct val="10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76606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6898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190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4820" indent="-251460" algn="l" defTabSz="1005840" rtl="0" eaLnBrk="1" latinLnBrk="0" hangingPunct="1">
              <a:lnSpc>
                <a:spcPct val="90000"/>
              </a:lnSpc>
              <a:spcBef>
                <a:spcPts val="550"/>
              </a:spcBef>
              <a:buFont typeface="Arial" panose="020B0604020202020204" pitchFamily="34" charset="0"/>
              <a:buChar char="•"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 indent="0">
              <a:spcBef>
                <a:spcPts val="300"/>
              </a:spcBef>
              <a:buNone/>
            </a:pPr>
            <a:endParaRPr lang="en-US" sz="1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1CF7A0-193B-4B4C-6901-E0305C287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" y="6635666"/>
            <a:ext cx="8675370" cy="588094"/>
          </a:xfrm>
        </p:spPr>
        <p:txBody>
          <a:bodyPr/>
          <a:lstStyle/>
          <a:p>
            <a:r>
              <a:rPr lang="en-US" sz="1800" dirty="0"/>
              <a:t>Use Picklist to Search for Confirming Trader by Company Name or Business Party Number</a:t>
            </a:r>
          </a:p>
          <a:p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660B98B1-F222-C5E2-C664-D77781EA2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78" y="1127561"/>
            <a:ext cx="2949196" cy="2301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7F275-29E9-C318-7ED7-55E0015C7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91" y="2518806"/>
            <a:ext cx="7868350" cy="407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33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rporate Template_020416">
  <a:themeElements>
    <a:clrScheme name="Custom 1">
      <a:dk1>
        <a:srgbClr val="060A51"/>
      </a:dk1>
      <a:lt1>
        <a:srgbClr val="FFFFFF"/>
      </a:lt1>
      <a:dk2>
        <a:srgbClr val="060A51"/>
      </a:dk2>
      <a:lt2>
        <a:srgbClr val="FFFFFF"/>
      </a:lt2>
      <a:accent1>
        <a:srgbClr val="077BC1"/>
      </a:accent1>
      <a:accent2>
        <a:srgbClr val="C4A300"/>
      </a:accent2>
      <a:accent3>
        <a:srgbClr val="AF501C"/>
      </a:accent3>
      <a:accent4>
        <a:srgbClr val="A52020"/>
      </a:accent4>
      <a:accent5>
        <a:srgbClr val="75004B"/>
      </a:accent5>
      <a:accent6>
        <a:srgbClr val="1B6C77"/>
      </a:accent6>
      <a:hlink>
        <a:srgbClr val="000A8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ion xmlns="0a05b75b-3dfe-493f-aeec-5f02ef69f2a3" xsi:nil="true"/>
    <_dlc_DocId xmlns="0c103987-c144-46f8-b5ad-3eb8bb1a941a">ZFPDK6YC4SCS-1270461163-132</_dlc_DocId>
    <_dlc_DocIdUrl xmlns="0c103987-c144-46f8-b5ad-3eb8bb1a941a">
      <Url>https://tallgrassenergylp.sharepoint.com/sites/ITProjects/PO/_layouts/15/DocIdRedir.aspx?ID=ZFPDK6YC4SCS-1270461163-132</Url>
      <Description>ZFPDK6YC4SCS-1270461163-132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A82CE1FF5B60A34684CDFDCFC5822DAE2110005D41B955D1D30847809C9D1D1435BF43" ma:contentTypeVersion="41" ma:contentTypeDescription="" ma:contentTypeScope="" ma:versionID="08ab3f2f4f160c264636d98c5b1d6d35">
  <xsd:schema xmlns:xsd="http://www.w3.org/2001/XMLSchema" xmlns:xs="http://www.w3.org/2001/XMLSchema" xmlns:p="http://schemas.microsoft.com/office/2006/metadata/properties" xmlns:ns1="http://schemas.microsoft.com/sharepoint/v3" xmlns:ns2="0a05b75b-3dfe-493f-aeec-5f02ef69f2a3" xmlns:ns4="0c103987-c144-46f8-b5ad-3eb8bb1a941a" targetNamespace="http://schemas.microsoft.com/office/2006/metadata/properties" ma:root="true" ma:fieldsID="9c308c2b1dff1243f493932def7e2f8c" ns1:_="" ns2:_="" ns4:_="">
    <xsd:import namespace="http://schemas.microsoft.com/sharepoint/v3"/>
    <xsd:import namespace="0a05b75b-3dfe-493f-aeec-5f02ef69f2a3"/>
    <xsd:import namespace="0c103987-c144-46f8-b5ad-3eb8bb1a941a"/>
    <xsd:element name="properties">
      <xsd:complexType>
        <xsd:sequence>
          <xsd:element name="documentManagement">
            <xsd:complexType>
              <xsd:all>
                <xsd:element ref="ns2:Section" minOccurs="0"/>
                <xsd:element ref="ns1:_dlc_Exempt" minOccurs="0"/>
                <xsd:element ref="ns1:_dlc_ExpireDateSaved" minOccurs="0"/>
                <xsd:element ref="ns1:_dlc_ExpireDate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6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7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8" nillable="true" ma:displayName="Expiration Date" ma:hidden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05b75b-3dfe-493f-aeec-5f02ef69f2a3" elementFormDefault="qualified">
    <xsd:import namespace="http://schemas.microsoft.com/office/2006/documentManagement/types"/>
    <xsd:import namespace="http://schemas.microsoft.com/office/infopath/2007/PartnerControls"/>
    <xsd:element name="Section" ma:index="2" nillable="true" ma:displayName="Section" ma:format="Dropdown" ma:internalName="Section">
      <xsd:simpleType>
        <xsd:union memberTypes="dms:Text">
          <xsd:simpleType>
            <xsd:restriction base="dms:Choice">
              <xsd:enumeration value="External Training Documents"/>
              <xsd:enumeration value="Internal Training Documents"/>
              <xsd:enumeration value="Training Plan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103987-c144-46f8-b5ad-3eb8bb1a941a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3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 ma:index="3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p:Policy xmlns:p="office.server.policy" id="" local="true">
  <p:Name>AD99</p:Name>
  <p:Description>General administrative and operational records of short-term value.  Includes housekeeping, departmental administration, administrative reports, etc.</p:Description>
  <p:Statement>Records should be kept for as long as needed but no longer than 3 years.</p:Statement>
  <p:PolicyItems>
    <p:PolicyItem featureId="Microsoft.Office.RecordsManagement.PolicyFeatures.PolicyAudit" staticId="0x010100A82CE1FF5B60A34684CDFDCFC5822DAE21|990474540" UniqueId="51318ddb-41e1-4054-b3a5-c442ac06bc1c">
      <p:Name>Auditing</p:Name>
      <p:Description>Audits user actions on documents and list items to the Audit Log.</p:Description>
      <p:CustomData>
        <Audit>
          <Update/>
          <MoveCopy/>
          <DeleteRestore/>
        </Audit>
      </p:CustomData>
    </p:PolicyItem>
  </p:PolicyItems>
</p:Policy>
</file>

<file path=customXml/item5.xml><?xml version="1.0" encoding="utf-8"?>
<?mso-contentType ?>
<SharedContentType xmlns="Microsoft.SharePoint.Taxonomy.ContentTypeSync" SourceId="878d0c80-8fb9-4535-8f7d-ba6610112de4" ContentTypeId="0x010100A82CE1FF5B60A34684CDFDCFC5822DAE2110" PreviousValue="false"/>
</file>

<file path=customXml/item6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Version=16.0.0.0, Culture=neutral, PublicKeyToken=71e9bce111e9429c</Assembly>
    <Class>Microsoft.Office.RecordsManagement.Internal.UpdateExpireDate</Class>
    <Data/>
    <Filter/>
  </Receiver>
  <Receiver>
    <Name>Policy Auditing</Name>
    <Synchronization>Synchronous</Synchronization>
    <Type>10001</Type>
    <SequenceNumber>1100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10002</Type>
    <SequenceNumber>1101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10004</Type>
    <SequenceNumber>1102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Policy Auditing</Name>
    <Synchronization>Synchronous</Synchronization>
    <Type>10006</Type>
    <SequenceNumber>1103</SequenceNumber>
    <Url/>
    <Assembly>Microsoft.Office.Policy, Version=16.0.0.0, Culture=neutral, PublicKeyToken=71e9bce111e9429c</Assembly>
    <Class>Microsoft.Office.RecordsManagement.Internal.AuditHandler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16E7669-9850-47A9-A82F-55C0A5C730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912186-246F-421A-9B07-F8CC8032D622}">
  <ds:schemaRefs>
    <ds:schemaRef ds:uri="http://purl.org/dc/terms/"/>
    <ds:schemaRef ds:uri="http://schemas.microsoft.com/office/2006/documentManagement/types"/>
    <ds:schemaRef ds:uri="400e5ad8-ac86-4c8f-98be-663fde062998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588EF0B-8060-4F96-A440-9E3A1C0FA7CF}"/>
</file>

<file path=customXml/itemProps4.xml><?xml version="1.0" encoding="utf-8"?>
<ds:datastoreItem xmlns:ds="http://schemas.openxmlformats.org/officeDocument/2006/customXml" ds:itemID="{04A2B1F8-DB78-4BD5-A1F3-42B0753EF5CC}"/>
</file>

<file path=customXml/itemProps5.xml><?xml version="1.0" encoding="utf-8"?>
<ds:datastoreItem xmlns:ds="http://schemas.openxmlformats.org/officeDocument/2006/customXml" ds:itemID="{2D8B641D-5443-4229-988D-7E3C5714947F}"/>
</file>

<file path=customXml/itemProps6.xml><?xml version="1.0" encoding="utf-8"?>
<ds:datastoreItem xmlns:ds="http://schemas.openxmlformats.org/officeDocument/2006/customXml" ds:itemID="{81CE9B09-06C9-4231-B4D2-58C96F37C505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4569</TotalTime>
  <Words>949</Words>
  <Application>Microsoft Office PowerPoint</Application>
  <PresentationFormat>Custom</PresentationFormat>
  <Paragraphs>144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Courier New</vt:lpstr>
      <vt:lpstr>Roboto Regular</vt:lpstr>
      <vt:lpstr>Wingdings</vt:lpstr>
      <vt:lpstr>Wingdings 2</vt:lpstr>
      <vt:lpstr>Office Theme</vt:lpstr>
      <vt:lpstr>Custom Design</vt:lpstr>
      <vt:lpstr>Corporate Template_020416</vt:lpstr>
      <vt:lpstr>MyQuorum – Imbalance Trades and Storage Transfers</vt:lpstr>
      <vt:lpstr>Table of Contents</vt:lpstr>
      <vt:lpstr>Imbalance Trade- Screen Navigation</vt:lpstr>
      <vt:lpstr>Imbalance Trading Form</vt:lpstr>
      <vt:lpstr>Trade Form: Enter Initiating Trader Info (Pt.1)</vt:lpstr>
      <vt:lpstr>Trade Form: Enter Initiating Trader KT#</vt:lpstr>
      <vt:lpstr>Trade Form: Initiating Trader Info. (Pt.1)</vt:lpstr>
      <vt:lpstr>Trade Form: Selecting Trade Quantity/Fuel (Pt.2)</vt:lpstr>
      <vt:lpstr>Trade Form: Enter Confirming Trader Info. (Pt.3)</vt:lpstr>
      <vt:lpstr>Trade Form: Entering Confirming Trader KT#</vt:lpstr>
      <vt:lpstr>Enter Confirming Trader Info. Complete</vt:lpstr>
      <vt:lpstr>Trade Form: Submitting Trade Confirmation</vt:lpstr>
      <vt:lpstr>Retrieve Pending Trade for Review / Approval</vt:lpstr>
      <vt:lpstr>Trade Form: Confirming Trader Information</vt:lpstr>
      <vt:lpstr>Trade Form: Confirming Trader Information (cont.)</vt:lpstr>
      <vt:lpstr>Storage Transfer – Screen Navigation</vt:lpstr>
      <vt:lpstr>Storage Transfer Form – Initiating Party</vt:lpstr>
      <vt:lpstr>Storage Transfer Form – Initiating Party</vt:lpstr>
      <vt:lpstr>Storage Transfer Form – Initiating Party</vt:lpstr>
      <vt:lpstr>Storage Transfer Form – Initiating Party</vt:lpstr>
      <vt:lpstr>Storage Transfer Form – Initiating Party</vt:lpstr>
      <vt:lpstr>Retrieve Pending Storage Transfer for Approval</vt:lpstr>
      <vt:lpstr>Storage Transfer Form – Confirming Party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Tallgrass Energy</dc:title>
  <dc:creator>Tallgrass Energy</dc:creator>
  <cp:lastModifiedBy>Garnsey, John</cp:lastModifiedBy>
  <cp:revision>33</cp:revision>
  <cp:lastPrinted>2021-07-08T21:16:03Z</cp:lastPrinted>
  <dcterms:created xsi:type="dcterms:W3CDTF">2018-06-13T17:01:01Z</dcterms:created>
  <dcterms:modified xsi:type="dcterms:W3CDTF">2022-08-11T15:50:58Z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0x010100A82CE1FF5B60A34684CDFDCFC5822DAE2110005D41B955D1D30847809C9D1D1435BF43</vt:lpwstr>
  </property>
  <property fmtid="{D5CDD505-2E9C-101B-9397-08002B2CF9AE}" pid="3" name="_dlc_policyId">
    <vt:lpwstr/>
  </property>
  <property fmtid="{D5CDD505-2E9C-101B-9397-08002B2CF9AE}" pid="4" name="ItemRetentionFormula">
    <vt:lpwstr/>
  </property>
  <property fmtid="{D5CDD505-2E9C-101B-9397-08002B2CF9AE}" pid="5" name="_dlc_DocIdItemGuid">
    <vt:lpwstr>4567cd08-a743-492d-a2f3-375805ff6ac6</vt:lpwstr>
  </property>
</Properties>
</file>