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8"/>
  </p:sldMasterIdLst>
  <p:sldIdLst>
    <p:sldId id="262" r:id="rId9"/>
    <p:sldId id="25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38088-9768-49C4-AA39-21641C027605}" v="5" dt="2022-06-07T18:27:43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font" Target="fonts/font4.fntdata"/><Relationship Id="rId32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6/11/relationships/changesInfo" Target="changesInfos/changesInfo1.xml"/><Relationship Id="rId30" Type="http://schemas.openxmlformats.org/officeDocument/2006/relationships/tableStyles" Target="tableStyles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2.fntdata"/><Relationship Id="rId27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, Jennifer" userId="cb73d051-ead3-487e-bcaa-3448ec9ebf0f" providerId="ADAL" clId="{04938088-9768-49C4-AA39-21641C027605}"/>
    <pc:docChg chg="custSel modSld">
      <pc:chgData name="Anthony, Jennifer" userId="cb73d051-ead3-487e-bcaa-3448ec9ebf0f" providerId="ADAL" clId="{04938088-9768-49C4-AA39-21641C027605}" dt="2022-06-07T18:27:43.421" v="0" actId="27636"/>
      <pc:docMkLst>
        <pc:docMk/>
      </pc:docMkLst>
      <pc:sldChg chg="modSp mod">
        <pc:chgData name="Anthony, Jennifer" userId="cb73d051-ead3-487e-bcaa-3448ec9ebf0f" providerId="ADAL" clId="{04938088-9768-49C4-AA39-21641C027605}" dt="2022-06-07T18:27:43.421" v="0" actId="27636"/>
        <pc:sldMkLst>
          <pc:docMk/>
          <pc:sldMk cId="1386028060" sldId="271"/>
        </pc:sldMkLst>
        <pc:spChg chg="mod">
          <ac:chgData name="Anthony, Jennifer" userId="cb73d051-ead3-487e-bcaa-3448ec9ebf0f" providerId="ADAL" clId="{04938088-9768-49C4-AA39-21641C027605}" dt="2022-06-07T18:27:43.421" v="0" actId="27636"/>
          <ac:spMkLst>
            <pc:docMk/>
            <pc:sldMk cId="1386028060" sldId="271"/>
            <ac:spMk id="8" creationId="{D025A32A-6A34-4C60-94F0-7918E555347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0CA0-DBA1-441E-AC3C-6192208D5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E4A32-5495-45A3-935F-BB8D587A1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7BE7A-5AC6-482F-9169-16B97AE5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0243-DD75-4CE5-97CE-08531EDEEDB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94BDC-B5D1-4D86-8BCF-C8F60D9B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01AF-2C69-48A6-8A3A-F554DB87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9081-C594-4064-917D-334F1F76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6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5C125E-3D1F-4CAF-9707-7D0EFC10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0243-DD75-4CE5-97CE-08531EDEEDB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4269DF-332E-4EF8-AAE0-D977E2EED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D7773-05A1-403B-A649-5471DC6D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9081-C594-4064-917D-334F1F76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5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0E260-0CF3-4AD1-B7E2-8A9477D2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5D60B-5CBE-4471-B7F3-99A07E44E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439E2-DFD4-4468-85B9-21B1575E4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C0243-DD75-4CE5-97CE-08531EDEEDB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1D026-C6B3-4322-9796-97029BCFA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E1B87-613B-455B-A423-6F230795E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F9081-C594-4064-917D-334F1F76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2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ky, outdoor, track&#10;&#10;Description automatically generated">
            <a:extLst>
              <a:ext uri="{FF2B5EF4-FFF2-40B4-BE49-F238E27FC236}">
                <a16:creationId xmlns:a16="http://schemas.microsoft.com/office/drawing/2014/main" id="{77BF4CD6-06D2-4BEA-8F6F-D53AC0E00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AEBDBB-4BD3-4F98-8C19-74BAB5936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018" y="2216727"/>
            <a:ext cx="9874795" cy="2406073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External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Capacity Release -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FE698-1E9C-44CF-A335-AC25C60B1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0539812" y="6299200"/>
            <a:ext cx="45719" cy="78100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19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6F1F56C-BD81-4709-B89B-68C1C7B23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" y="-106976"/>
            <a:ext cx="12100611" cy="680659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910CA00-1450-47BA-97D3-E676CD8A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Reports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025A32A-6A34-4C60-94F0-7918E5553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5"/>
            <a:ext cx="10515599" cy="4233801"/>
          </a:xfrm>
        </p:spPr>
        <p:txBody>
          <a:bodyPr>
            <a:normAutofit/>
          </a:bodyPr>
          <a:lstStyle/>
          <a:p>
            <a:pPr algn="l"/>
            <a:r>
              <a:rPr lang="en-US" sz="1100"/>
              <a:t>You will get notification in the bottom right corner that your </a:t>
            </a:r>
            <a:r>
              <a:rPr lang="en-US" sz="1100" b="1"/>
              <a:t>Award Download </a:t>
            </a:r>
            <a:r>
              <a:rPr lang="en-US" sz="1100"/>
              <a:t>is ready</a:t>
            </a:r>
            <a:endParaRPr lang="en-US" sz="1100" b="1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r>
              <a:rPr lang="en-US" sz="1100"/>
              <a:t>				</a:t>
            </a:r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C13AE-011D-3C39-C1AF-2B1AF8297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41" y="2043277"/>
            <a:ext cx="7457143" cy="1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4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6F1F56C-BD81-4709-B89B-68C1C7B23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" y="-106976"/>
            <a:ext cx="12100611" cy="680659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910CA00-1450-47BA-97D3-E676CD8A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Reports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025A32A-6A34-4C60-94F0-7918E5553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5"/>
            <a:ext cx="10515599" cy="423380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100"/>
              <a:t>Depending on the browser you utilize the download report will show up in different areas of your screen to open:</a:t>
            </a:r>
          </a:p>
          <a:p>
            <a:pPr algn="l"/>
            <a:r>
              <a:rPr lang="en-US" sz="1100" b="1"/>
              <a:t>Chrome</a:t>
            </a:r>
            <a:r>
              <a:rPr lang="en-US" sz="1100"/>
              <a:t> lower left corner		</a:t>
            </a:r>
          </a:p>
          <a:p>
            <a:pPr algn="l"/>
            <a:r>
              <a:rPr lang="en-US" sz="1100"/>
              <a:t>			</a:t>
            </a:r>
          </a:p>
          <a:p>
            <a:pPr algn="l"/>
            <a:r>
              <a:rPr lang="en-US" sz="1100"/>
              <a:t>			  </a:t>
            </a:r>
            <a:r>
              <a:rPr lang="en-US" sz="1100" b="1"/>
              <a:t>Edge</a:t>
            </a:r>
            <a:r>
              <a:rPr lang="en-US" sz="1100"/>
              <a:t> upper right corner    </a:t>
            </a:r>
          </a:p>
          <a:p>
            <a:pPr algn="l"/>
            <a:endParaRPr lang="en-US" sz="1100"/>
          </a:p>
          <a:p>
            <a:pPr algn="l"/>
            <a:r>
              <a:rPr lang="en-US" sz="1100"/>
              <a:t>								</a:t>
            </a:r>
          </a:p>
          <a:p>
            <a:pPr algn="l"/>
            <a:r>
              <a:rPr lang="en-US" sz="1100"/>
              <a:t>							                     </a:t>
            </a:r>
            <a:r>
              <a:rPr lang="en-US" sz="1100" b="1"/>
              <a:t>Firefox </a:t>
            </a:r>
            <a:r>
              <a:rPr lang="en-US" sz="1100"/>
              <a:t>center screen</a:t>
            </a:r>
          </a:p>
          <a:p>
            <a:pPr algn="l"/>
            <a:endParaRPr lang="en-US" sz="1100" b="1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r>
              <a:rPr lang="en-US" sz="1100"/>
              <a:t>				</a:t>
            </a:r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459AF-33A4-C5B1-57F9-7DFE28E18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895560"/>
            <a:ext cx="2276190" cy="2161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63C986-0E53-7CE1-7E19-4518A33A5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617" y="2422205"/>
            <a:ext cx="3477315" cy="2344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5013CF-B60F-9DD9-5DEA-D27B78E2A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0160" y="3296320"/>
            <a:ext cx="3266667" cy="22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2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6F1F56C-BD81-4709-B89B-68C1C7B23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" y="-106976"/>
            <a:ext cx="12100611" cy="680659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910CA00-1450-47BA-97D3-E676CD8A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Reports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025A32A-6A34-4C60-94F0-7918E5553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5"/>
            <a:ext cx="10515599" cy="4233801"/>
          </a:xfrm>
        </p:spPr>
        <p:txBody>
          <a:bodyPr>
            <a:normAutofit/>
          </a:bodyPr>
          <a:lstStyle/>
          <a:p>
            <a:pPr algn="l"/>
            <a:r>
              <a:rPr lang="en-US" sz="1100"/>
              <a:t>Report will appear as it does today in PDF form.</a:t>
            </a:r>
          </a:p>
          <a:p>
            <a:pPr algn="l"/>
            <a:endParaRPr lang="en-US" sz="1100" b="1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r>
              <a:rPr lang="en-US" sz="1100"/>
              <a:t>				</a:t>
            </a:r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5E81D-989F-F934-5E89-075EDFB65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627" y="1780043"/>
            <a:ext cx="6315273" cy="36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0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6F1F56C-BD81-4709-B89B-68C1C7B23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" y="-3282"/>
            <a:ext cx="12100611" cy="680659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910CA00-1450-47BA-97D3-E676CD8A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System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025A32A-6A34-4C60-94F0-7918E5553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5"/>
            <a:ext cx="10515599" cy="4233801"/>
          </a:xfrm>
        </p:spPr>
        <p:txBody>
          <a:bodyPr>
            <a:normAutofit/>
          </a:bodyPr>
          <a:lstStyle/>
          <a:p>
            <a:pPr algn="l"/>
            <a:r>
              <a:rPr lang="en-US" sz="1200"/>
              <a:t>Via Menu</a:t>
            </a:r>
          </a:p>
          <a:p>
            <a:pPr algn="l"/>
            <a:r>
              <a:rPr lang="en-US" sz="2000" u="sng"/>
              <a:t>Reports</a:t>
            </a:r>
          </a:p>
          <a:p>
            <a:pPr algn="l"/>
            <a:r>
              <a:rPr lang="en-US" sz="1100"/>
              <a:t> </a:t>
            </a:r>
            <a:r>
              <a:rPr lang="en-US" sz="1400"/>
              <a:t>Reports</a:t>
            </a:r>
          </a:p>
          <a:p>
            <a:pPr algn="l"/>
            <a:endParaRPr lang="en-US" sz="1400"/>
          </a:p>
          <a:p>
            <a:pPr algn="l"/>
            <a:r>
              <a:rPr lang="en-US" sz="1200"/>
              <a:t>Via Sitemap</a:t>
            </a:r>
          </a:p>
          <a:p>
            <a:pPr algn="l"/>
            <a:r>
              <a:rPr lang="en-US" sz="2000" u="sng"/>
              <a:t>Reports</a:t>
            </a:r>
          </a:p>
          <a:p>
            <a:pPr algn="l"/>
            <a:r>
              <a:rPr lang="en-US" sz="1400"/>
              <a:t>Reports</a:t>
            </a:r>
          </a:p>
          <a:p>
            <a:pPr algn="l"/>
            <a:r>
              <a:rPr lang="en-US" sz="1400"/>
              <a:t>Report Viewer</a:t>
            </a:r>
          </a:p>
          <a:p>
            <a:pPr algn="l"/>
            <a:endParaRPr lang="en-US" sz="1100"/>
          </a:p>
          <a:p>
            <a:pPr algn="l"/>
            <a:endParaRPr lang="en-US" sz="11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41C64B-D923-513E-2ABA-A339DCE0B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580" y="1257446"/>
            <a:ext cx="3115900" cy="3285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7E80F-C70F-BF40-07A7-B68AF53E9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701" y="1223778"/>
            <a:ext cx="2966654" cy="26187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8E7FB5-678D-9AE0-3C75-CBB2704C8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2861" y="2979273"/>
            <a:ext cx="2822753" cy="277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6F1F56C-BD81-4709-B89B-68C1C7B23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" y="-106976"/>
            <a:ext cx="12100611" cy="680659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910CA00-1450-47BA-97D3-E676CD8A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Reports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025A32A-6A34-4C60-94F0-7918E5553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5"/>
            <a:ext cx="10515599" cy="4233801"/>
          </a:xfrm>
        </p:spPr>
        <p:txBody>
          <a:bodyPr>
            <a:normAutofit/>
          </a:bodyPr>
          <a:lstStyle/>
          <a:p>
            <a:pPr algn="l"/>
            <a:r>
              <a:rPr lang="en-US" sz="1100"/>
              <a:t>For the purposes of </a:t>
            </a:r>
            <a:r>
              <a:rPr lang="en-US" sz="1100" b="1"/>
              <a:t>Contracts</a:t>
            </a:r>
            <a:r>
              <a:rPr lang="en-US" sz="1100"/>
              <a:t>, the  main</a:t>
            </a:r>
            <a:r>
              <a:rPr lang="en-US" sz="1100" b="1"/>
              <a:t> Report </a:t>
            </a:r>
            <a:r>
              <a:rPr lang="en-US" sz="1100"/>
              <a:t>you will access is the tied to the </a:t>
            </a:r>
            <a:r>
              <a:rPr lang="en-US" sz="1100" b="1"/>
              <a:t>Capacity Release </a:t>
            </a:r>
            <a:r>
              <a:rPr lang="en-US" sz="1100"/>
              <a:t>process: </a:t>
            </a:r>
            <a:r>
              <a:rPr lang="en-US" sz="1100" b="1"/>
              <a:t>CAW Capacity Release (Pipeline)</a:t>
            </a:r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6FBA4-11F6-6D0D-F398-A1EA6ED6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188" y="1952308"/>
            <a:ext cx="7891543" cy="35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5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6F1F56C-BD81-4709-B89B-68C1C7B23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" y="-106976"/>
            <a:ext cx="12100611" cy="680659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910CA00-1450-47BA-97D3-E676CD8A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Reports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025A32A-6A34-4C60-94F0-7918E5553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5"/>
            <a:ext cx="10515599" cy="4233801"/>
          </a:xfrm>
        </p:spPr>
        <p:txBody>
          <a:bodyPr>
            <a:normAutofit/>
          </a:bodyPr>
          <a:lstStyle/>
          <a:p>
            <a:pPr algn="l"/>
            <a:r>
              <a:rPr lang="en-US" sz="1100"/>
              <a:t>The report you will most likely run is the </a:t>
            </a:r>
            <a:r>
              <a:rPr lang="en-US" sz="1100" b="1"/>
              <a:t>Award Download</a:t>
            </a:r>
            <a:r>
              <a:rPr lang="en-US" sz="1100"/>
              <a:t>, just highlight the report and the query screen will show up on the right side. </a:t>
            </a:r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r>
              <a:rPr lang="en-US" sz="1100"/>
              <a:t>Use the pick list by clicking on the magnifying glass icon to query by Offer #. </a:t>
            </a:r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89076-897C-466F-7430-1C8FD6B9D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339" y="1621844"/>
            <a:ext cx="8864338" cy="22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7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6F1F56C-BD81-4709-B89B-68C1C7B23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" y="-106976"/>
            <a:ext cx="12100611" cy="680659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910CA00-1450-47BA-97D3-E676CD8A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Reports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025A32A-6A34-4C60-94F0-7918E5553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5"/>
            <a:ext cx="10515599" cy="4233801"/>
          </a:xfrm>
        </p:spPr>
        <p:txBody>
          <a:bodyPr>
            <a:normAutofit/>
          </a:bodyPr>
          <a:lstStyle/>
          <a:p>
            <a:pPr algn="l"/>
            <a:r>
              <a:rPr lang="en-US" sz="1100"/>
              <a:t>Click on the filter icon in the new pop up window. </a:t>
            </a:r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r>
              <a:rPr lang="en-US" sz="1100"/>
              <a:t>From here you can choose how you want to Query. For Offers, choose Equal To for narrowing the query to the exact Award you are </a:t>
            </a:r>
          </a:p>
          <a:p>
            <a:pPr algn="l"/>
            <a:r>
              <a:rPr lang="en-US" sz="1100"/>
              <a:t>looking for. </a:t>
            </a:r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8A0B1-B359-727B-C9DE-239DFE220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763250"/>
            <a:ext cx="9458227" cy="1238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0597A3-D89D-FC4D-1922-5907A357A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679" y="3001754"/>
            <a:ext cx="1725973" cy="258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5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6F1F56C-BD81-4709-B89B-68C1C7B23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" y="-106976"/>
            <a:ext cx="12100611" cy="680659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910CA00-1450-47BA-97D3-E676CD8A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Reports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025A32A-6A34-4C60-94F0-7918E5553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5"/>
            <a:ext cx="10515599" cy="4233801"/>
          </a:xfrm>
        </p:spPr>
        <p:txBody>
          <a:bodyPr>
            <a:normAutofit/>
          </a:bodyPr>
          <a:lstStyle/>
          <a:p>
            <a:pPr algn="l"/>
            <a:r>
              <a:rPr lang="en-US" sz="1100" dirty="0"/>
              <a:t>Once you have filled out your query it will look like this:</a:t>
            </a:r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407CD-1B0B-9DAB-042C-C559D1A39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83" y="1621844"/>
            <a:ext cx="9679342" cy="309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0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6F1F56C-BD81-4709-B89B-68C1C7B23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" y="-106976"/>
            <a:ext cx="12100611" cy="680659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910CA00-1450-47BA-97D3-E676CD8A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Reports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025A32A-6A34-4C60-94F0-7918E5553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5"/>
            <a:ext cx="10515599" cy="4233801"/>
          </a:xfrm>
        </p:spPr>
        <p:txBody>
          <a:bodyPr>
            <a:normAutofit/>
          </a:bodyPr>
          <a:lstStyle/>
          <a:p>
            <a:pPr algn="l"/>
            <a:r>
              <a:rPr lang="en-US" sz="1100" dirty="0"/>
              <a:t>Then click on</a:t>
            </a:r>
            <a:r>
              <a:rPr lang="en-US" sz="1100" b="1" dirty="0"/>
              <a:t> Set </a:t>
            </a:r>
            <a:r>
              <a:rPr lang="en-US" sz="1100" dirty="0"/>
              <a:t>or hit </a:t>
            </a:r>
            <a:r>
              <a:rPr lang="en-US" sz="1100" b="1" dirty="0"/>
              <a:t>Enter</a:t>
            </a:r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r>
              <a:rPr lang="en-US" sz="1100" dirty="0"/>
              <a:t>				And you should have one line with your </a:t>
            </a:r>
            <a:r>
              <a:rPr lang="en-US" sz="1100" b="1" dirty="0"/>
              <a:t>Award #, Offer #, </a:t>
            </a:r>
            <a:r>
              <a:rPr lang="en-US" sz="1100" dirty="0"/>
              <a:t>and </a:t>
            </a:r>
            <a:r>
              <a:rPr lang="en-US" sz="1100" b="1" dirty="0"/>
              <a:t>Bid #. </a:t>
            </a:r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482D8F-01BE-3F05-E39E-AFA0B281A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18" y="1701487"/>
            <a:ext cx="2561905" cy="2323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755B8A-5CB1-5416-B186-2CADBA282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418" y="4228566"/>
            <a:ext cx="10127530" cy="113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01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6F1F56C-BD81-4709-B89B-68C1C7B23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" y="-106976"/>
            <a:ext cx="12100611" cy="680659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910CA00-1450-47BA-97D3-E676CD8A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Reports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025A32A-6A34-4C60-94F0-7918E5553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5"/>
            <a:ext cx="10515599" cy="4233801"/>
          </a:xfrm>
        </p:spPr>
        <p:txBody>
          <a:bodyPr>
            <a:normAutofit/>
          </a:bodyPr>
          <a:lstStyle/>
          <a:p>
            <a:pPr algn="l"/>
            <a:r>
              <a:rPr lang="en-US" sz="1100" dirty="0"/>
              <a:t>Highlight the line and click </a:t>
            </a:r>
            <a:r>
              <a:rPr lang="en-US" sz="1100" b="1" dirty="0"/>
              <a:t>Ok</a:t>
            </a:r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r>
              <a:rPr lang="en-US" sz="1100" dirty="0"/>
              <a:t>				</a:t>
            </a:r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b="1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  <a:p>
            <a:pPr algn="l"/>
            <a:endParaRPr lang="en-US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0324D-0A55-831F-12C3-6BE616F82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153" y="1868876"/>
            <a:ext cx="7450316" cy="37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58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6F1F56C-BD81-4709-B89B-68C1C7B23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" y="-106976"/>
            <a:ext cx="12100611" cy="680659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910CA00-1450-47BA-97D3-E676CD8A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Reports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025A32A-6A34-4C60-94F0-7918E5553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5"/>
            <a:ext cx="10515599" cy="4233801"/>
          </a:xfrm>
        </p:spPr>
        <p:txBody>
          <a:bodyPr>
            <a:normAutofit/>
          </a:bodyPr>
          <a:lstStyle/>
          <a:p>
            <a:pPr algn="l"/>
            <a:r>
              <a:rPr lang="en-US" sz="1100"/>
              <a:t>Query field is now populated hit </a:t>
            </a:r>
            <a:r>
              <a:rPr lang="en-US" sz="1100" b="1"/>
              <a:t>Execute</a:t>
            </a:r>
            <a:r>
              <a:rPr lang="en-US" sz="1100"/>
              <a:t> in the bottom of the Query</a:t>
            </a:r>
            <a:endParaRPr lang="en-US" sz="1100" b="1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r>
              <a:rPr lang="en-US" sz="1100"/>
              <a:t>				</a:t>
            </a:r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 b="1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  <a:p>
            <a:pPr algn="l"/>
            <a:endParaRPr lang="en-US" sz="11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26324E-8B80-AB19-0766-CD94847A7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94" y="1052160"/>
            <a:ext cx="5431697" cy="448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03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0314C85-69AA-4AD9-971C-F8B2DB53B936}" vid="{70C3F1DF-1FFD-410C-8EB1-D6508A87C57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c103987-c144-46f8-b5ad-3eb8bb1a941a">ZFPDK6YC4SCS-1270461163-126</_dlc_DocId>
    <_dlc_DocIdUrl xmlns="0c103987-c144-46f8-b5ad-3eb8bb1a941a">
      <Url>https://tallgrassenergylp.sharepoint.com/sites/ITProjects/PO/_layouts/15/DocIdRedir.aspx?ID=ZFPDK6YC4SCS-1270461163-126</Url>
      <Description>ZFPDK6YC4SCS-1270461163-126</Description>
    </_dlc_DocIdUrl>
    <Section xmlns="0a05b75b-3dfe-493f-aeec-5f02ef69f2a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A82CE1FF5B60A34684CDFDCFC5822DAE2110005D41B955D1D30847809C9D1D1435BF43" ma:contentTypeVersion="41" ma:contentTypeDescription="" ma:contentTypeScope="" ma:versionID="08ab3f2f4f160c264636d98c5b1d6d35">
  <xsd:schema xmlns:xsd="http://www.w3.org/2001/XMLSchema" xmlns:xs="http://www.w3.org/2001/XMLSchema" xmlns:p="http://schemas.microsoft.com/office/2006/metadata/properties" xmlns:ns1="http://schemas.microsoft.com/sharepoint/v3" xmlns:ns2="0a05b75b-3dfe-493f-aeec-5f02ef69f2a3" xmlns:ns4="0c103987-c144-46f8-b5ad-3eb8bb1a941a" targetNamespace="http://schemas.microsoft.com/office/2006/metadata/properties" ma:root="true" ma:fieldsID="9c308c2b1dff1243f493932def7e2f8c" ns1:_="" ns2:_="" ns4:_="">
    <xsd:import namespace="http://schemas.microsoft.com/sharepoint/v3"/>
    <xsd:import namespace="0a05b75b-3dfe-493f-aeec-5f02ef69f2a3"/>
    <xsd:import namespace="0c103987-c144-46f8-b5ad-3eb8bb1a941a"/>
    <xsd:element name="properties">
      <xsd:complexType>
        <xsd:sequence>
          <xsd:element name="documentManagement">
            <xsd:complexType>
              <xsd:all>
                <xsd:element ref="ns2:Section" minOccurs="0"/>
                <xsd:element ref="ns1:_dlc_Exempt" minOccurs="0"/>
                <xsd:element ref="ns1:_dlc_ExpireDateSaved" minOccurs="0"/>
                <xsd:element ref="ns1:_dlc_ExpireDate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6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7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8" nillable="true" ma:displayName="Expiration Date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5b75b-3dfe-493f-aeec-5f02ef69f2a3" elementFormDefault="qualified">
    <xsd:import namespace="http://schemas.microsoft.com/office/2006/documentManagement/types"/>
    <xsd:import namespace="http://schemas.microsoft.com/office/infopath/2007/PartnerControls"/>
    <xsd:element name="Section" ma:index="2" nillable="true" ma:displayName="Section" ma:format="Dropdown" ma:internalName="Section">
      <xsd:simpleType>
        <xsd:union memberTypes="dms:Text">
          <xsd:simpleType>
            <xsd:restriction base="dms:Choice">
              <xsd:enumeration value="External Training Documents"/>
              <xsd:enumeration value="Internal Training Documents"/>
              <xsd:enumeration value="Training Plan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03987-c144-46f8-b5ad-3eb8bb1a941a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3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878d0c80-8fb9-4535-8f7d-ba6610112de4" ContentTypeId="0x010100A82CE1FF5B60A34684CDFDCFC5822DAE7401" PreviousValue="false"/>
</file>

<file path=customXml/item5.xml><?xml version="1.0" encoding="utf-8"?>
<?mso-contentType ?>
<SharedContentType xmlns="Microsoft.SharePoint.Taxonomy.ContentTypeSync" SourceId="878d0c80-8fb9-4535-8f7d-ba6610112de4" ContentTypeId="0x010100A82CE1FF5B60A34684CDFDCFC5822DAE2110" PreviousValue="false"/>
</file>

<file path=customXml/item6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Policy Auditing</Name>
    <Synchronization>Synchronous</Synchronization>
    <Type>10001</Type>
    <SequenceNumber>1100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7.xml><?xml version="1.0" encoding="utf-8"?>
<?mso-contentType ?>
<p:Policy xmlns:p="office.server.policy" id="" local="true">
  <p:Name>AD99</p:Name>
  <p:Description>General administrative and operational records of short-term value.  Includes housekeeping, departmental administration, administrative reports, etc.</p:Description>
  <p:Statement>Records should be kept for as long as needed but no longer than 3 years.</p:Statement>
  <p:PolicyItems>
    <p:PolicyItem featureId="Microsoft.Office.RecordsManagement.PolicyFeatures.PolicyAudit" staticId="0x010100A82CE1FF5B60A34684CDFDCFC5822DAE21|990474540" UniqueId="51318ddb-41e1-4054-b3a5-c442ac06bc1c">
      <p:Name>Auditing</p:Name>
      <p:Description>Audits user actions on documents and list items to the Audit Log.</p:Description>
      <p:CustomData>
        <Audit>
          <Update/>
          <MoveCopy/>
          <DeleteRestore/>
        </Audit>
      </p:CustomData>
    </p:PolicyItem>
  </p:PolicyItems>
</p:Policy>
</file>

<file path=customXml/itemProps1.xml><?xml version="1.0" encoding="utf-8"?>
<ds:datastoreItem xmlns:ds="http://schemas.openxmlformats.org/officeDocument/2006/customXml" ds:itemID="{6320D08C-5C90-4FD2-B8A0-2FF52CD6E05A}">
  <ds:schemaRefs>
    <ds:schemaRef ds:uri="4eef53fb-e610-4ba7-9300-54189dd5a811"/>
    <ds:schemaRef ds:uri="981ca58e-39c2-4335-91f2-5063fb734b9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C64FA63-8AE9-4437-A207-85AC96852A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141672-273D-4930-A7EF-0AA8C7BF9097}"/>
</file>

<file path=customXml/itemProps4.xml><?xml version="1.0" encoding="utf-8"?>
<ds:datastoreItem xmlns:ds="http://schemas.openxmlformats.org/officeDocument/2006/customXml" ds:itemID="{36E3473D-FA0F-41E1-8ACA-4CF5BAF5974A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6EEFA83C-CD04-4E93-A5D4-D9616D490246}"/>
</file>

<file path=customXml/itemProps6.xml><?xml version="1.0" encoding="utf-8"?>
<ds:datastoreItem xmlns:ds="http://schemas.openxmlformats.org/officeDocument/2006/customXml" ds:itemID="{775674B5-0350-40D0-A69C-948E51A358BC}">
  <ds:schemaRefs>
    <ds:schemaRef ds:uri="http://schemas.microsoft.com/sharepoint/events"/>
  </ds:schemaRefs>
</ds:datastoreItem>
</file>

<file path=customXml/itemProps7.xml><?xml version="1.0" encoding="utf-8"?>
<ds:datastoreItem xmlns:ds="http://schemas.openxmlformats.org/officeDocument/2006/customXml" ds:itemID="{19677436-4DB7-4300-89C3-B15E73DB164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302</Words>
  <Application>Microsoft Office PowerPoint</Application>
  <PresentationFormat>Widescreen</PresentationFormat>
  <Paragraphs>456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External Capacity Release - Reports</vt:lpstr>
      <vt:lpstr>System</vt:lpstr>
      <vt:lpstr>Reports</vt:lpstr>
      <vt:lpstr>Reports</vt:lpstr>
      <vt:lpstr>Reports</vt:lpstr>
      <vt:lpstr>Reports</vt:lpstr>
      <vt:lpstr>Reports</vt:lpstr>
      <vt:lpstr>Reports</vt:lpstr>
      <vt:lpstr>Reports</vt:lpstr>
      <vt:lpstr>Reports</vt:lpstr>
      <vt:lpstr>Reports</vt:lpstr>
      <vt:lpstr>Reports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Kaylynn</dc:creator>
  <cp:lastModifiedBy>Schendel, Jennifer</cp:lastModifiedBy>
  <cp:revision>2</cp:revision>
  <dcterms:created xsi:type="dcterms:W3CDTF">2021-12-14T00:53:59Z</dcterms:created>
  <dcterms:modified xsi:type="dcterms:W3CDTF">2022-06-07T18:50:33Z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0x010100A82CE1FF5B60A34684CDFDCFC5822DAE2110005D41B955D1D30847809C9D1D1435BF43</vt:lpwstr>
  </property>
  <property fmtid="{D5CDD505-2E9C-101B-9397-08002B2CF9AE}" pid="3" name="_dlc_policyId">
    <vt:lpwstr/>
  </property>
  <property fmtid="{D5CDD505-2E9C-101B-9397-08002B2CF9AE}" pid="4" name="ItemRetentionFormula">
    <vt:lpwstr/>
  </property>
  <property fmtid="{D5CDD505-2E9C-101B-9397-08002B2CF9AE}" pid="5" name="_dlc_DocIdItemGuid">
    <vt:lpwstr>aa7cd7e3-18f2-483b-b745-b817a0864796</vt:lpwstr>
  </property>
  <property fmtid="{D5CDD505-2E9C-101B-9397-08002B2CF9AE}" pid="6" name="Year">
    <vt:lpwstr>1402;#2022|1c3235b7-be74-4a0f-9d70-8681b0f35fec</vt:lpwstr>
  </property>
  <property fmtid="{D5CDD505-2E9C-101B-9397-08002B2CF9AE}" pid="7" name="Public Relations Presentation Type">
    <vt:lpwstr>1403;#Public Meeting|df45f665-c508-4604-a51e-723a9ffa97b6</vt:lpwstr>
  </property>
</Properties>
</file>