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9" r:id="rId1"/>
  </p:sldMasterIdLst>
  <p:notesMasterIdLst>
    <p:notesMasterId r:id="rId21"/>
  </p:notesMasterIdLst>
  <p:handoutMasterIdLst>
    <p:handoutMasterId r:id="rId22"/>
  </p:handoutMasterIdLst>
  <p:sldIdLst>
    <p:sldId id="599" r:id="rId2"/>
    <p:sldId id="611" r:id="rId3"/>
    <p:sldId id="612" r:id="rId4"/>
    <p:sldId id="613" r:id="rId5"/>
    <p:sldId id="614" r:id="rId6"/>
    <p:sldId id="625" r:id="rId7"/>
    <p:sldId id="626" r:id="rId8"/>
    <p:sldId id="603" r:id="rId9"/>
    <p:sldId id="604" r:id="rId10"/>
    <p:sldId id="605" r:id="rId11"/>
    <p:sldId id="606" r:id="rId12"/>
    <p:sldId id="620" r:id="rId13"/>
    <p:sldId id="621" r:id="rId14"/>
    <p:sldId id="601" r:id="rId15"/>
    <p:sldId id="602" r:id="rId16"/>
    <p:sldId id="615" r:id="rId17"/>
    <p:sldId id="616" r:id="rId18"/>
    <p:sldId id="617" r:id="rId19"/>
    <p:sldId id="586" r:id="rId20"/>
  </p:sldIdLst>
  <p:sldSz cx="9144000" cy="6858000" type="screen4x3"/>
  <p:notesSz cx="7023100" cy="9309100"/>
  <p:defaultTextStyle>
    <a:defPPr>
      <a:defRPr lang="en-US"/>
    </a:defPPr>
    <a:lvl1pPr algn="ctr" rtl="0" eaLnBrk="0" fontAlgn="base" hangingPunct="0">
      <a:spcBef>
        <a:spcPct val="0"/>
      </a:spcBef>
      <a:spcAft>
        <a:spcPct val="0"/>
      </a:spcAft>
      <a:defRPr sz="1400" kern="1200">
        <a:solidFill>
          <a:schemeClr val="tx1"/>
        </a:solidFill>
        <a:latin typeface="Arial" charset="0"/>
        <a:ea typeface="+mn-ea"/>
        <a:cs typeface="+mn-cs"/>
      </a:defRPr>
    </a:lvl1pPr>
    <a:lvl2pPr marL="457200" algn="ctr" rtl="0" eaLnBrk="0" fontAlgn="base" hangingPunct="0">
      <a:spcBef>
        <a:spcPct val="0"/>
      </a:spcBef>
      <a:spcAft>
        <a:spcPct val="0"/>
      </a:spcAft>
      <a:defRPr sz="1400" kern="1200">
        <a:solidFill>
          <a:schemeClr val="tx1"/>
        </a:solidFill>
        <a:latin typeface="Arial" charset="0"/>
        <a:ea typeface="+mn-ea"/>
        <a:cs typeface="+mn-cs"/>
      </a:defRPr>
    </a:lvl2pPr>
    <a:lvl3pPr marL="914400" algn="ctr" rtl="0" eaLnBrk="0" fontAlgn="base" hangingPunct="0">
      <a:spcBef>
        <a:spcPct val="0"/>
      </a:spcBef>
      <a:spcAft>
        <a:spcPct val="0"/>
      </a:spcAft>
      <a:defRPr sz="1400" kern="1200">
        <a:solidFill>
          <a:schemeClr val="tx1"/>
        </a:solidFill>
        <a:latin typeface="Arial" charset="0"/>
        <a:ea typeface="+mn-ea"/>
        <a:cs typeface="+mn-cs"/>
      </a:defRPr>
    </a:lvl3pPr>
    <a:lvl4pPr marL="1371600" algn="ctr" rtl="0" eaLnBrk="0" fontAlgn="base" hangingPunct="0">
      <a:spcBef>
        <a:spcPct val="0"/>
      </a:spcBef>
      <a:spcAft>
        <a:spcPct val="0"/>
      </a:spcAft>
      <a:defRPr sz="1400" kern="1200">
        <a:solidFill>
          <a:schemeClr val="tx1"/>
        </a:solidFill>
        <a:latin typeface="Arial" charset="0"/>
        <a:ea typeface="+mn-ea"/>
        <a:cs typeface="+mn-cs"/>
      </a:defRPr>
    </a:lvl4pPr>
    <a:lvl5pPr marL="1828800" algn="ctr" rtl="0" eaLnBrk="0" fontAlgn="base" hangingPunct="0">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900">
          <p15:clr>
            <a:srgbClr val="A4A3A4"/>
          </p15:clr>
        </p15:guide>
        <p15:guide id="2" pos="7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anya_sutton"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B81CC"/>
    <a:srgbClr val="0B81C9"/>
    <a:srgbClr val="0BA0D5"/>
    <a:srgbClr val="0CADE4"/>
    <a:srgbClr val="C0C0C0"/>
    <a:srgbClr val="66CCFF"/>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91" autoAdjust="0"/>
    <p:restoredTop sz="90462" autoAdjust="0"/>
  </p:normalViewPr>
  <p:slideViewPr>
    <p:cSldViewPr>
      <p:cViewPr varScale="1">
        <p:scale>
          <a:sx n="81" d="100"/>
          <a:sy n="81" d="100"/>
        </p:scale>
        <p:origin x="1746" y="84"/>
      </p:cViewPr>
      <p:guideLst>
        <p:guide orient="horz" pos="900"/>
        <p:guide pos="7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4626" name="Rectangle 2"/>
          <p:cNvSpPr>
            <a:spLocks noGrp="1" noChangeArrowheads="1"/>
          </p:cNvSpPr>
          <p:nvPr>
            <p:ph type="hdr" sz="quarter"/>
          </p:nvPr>
        </p:nvSpPr>
        <p:spPr bwMode="auto">
          <a:xfrm>
            <a:off x="1" y="0"/>
            <a:ext cx="3043979" cy="465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algn="l">
              <a:defRPr sz="1200">
                <a:latin typeface="Times" charset="0"/>
              </a:defRPr>
            </a:lvl1pPr>
          </a:lstStyle>
          <a:p>
            <a:endParaRPr lang="en-US"/>
          </a:p>
        </p:txBody>
      </p:sp>
      <p:sp>
        <p:nvSpPr>
          <p:cNvPr id="154627" name="Rectangle 3"/>
          <p:cNvSpPr>
            <a:spLocks noGrp="1" noChangeArrowheads="1"/>
          </p:cNvSpPr>
          <p:nvPr>
            <p:ph type="dt" sz="quarter" idx="1"/>
          </p:nvPr>
        </p:nvSpPr>
        <p:spPr bwMode="auto">
          <a:xfrm>
            <a:off x="3977531" y="0"/>
            <a:ext cx="3043979" cy="465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algn="r">
              <a:defRPr sz="1200">
                <a:latin typeface="Times" charset="0"/>
              </a:defRPr>
            </a:lvl1pPr>
          </a:lstStyle>
          <a:p>
            <a:endParaRPr lang="en-US"/>
          </a:p>
        </p:txBody>
      </p:sp>
      <p:sp>
        <p:nvSpPr>
          <p:cNvPr id="154628" name="Rectangle 4"/>
          <p:cNvSpPr>
            <a:spLocks noGrp="1" noChangeArrowheads="1"/>
          </p:cNvSpPr>
          <p:nvPr>
            <p:ph type="ftr" sz="quarter" idx="2"/>
          </p:nvPr>
        </p:nvSpPr>
        <p:spPr bwMode="auto">
          <a:xfrm>
            <a:off x="1" y="8841738"/>
            <a:ext cx="3043979" cy="465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algn="l">
              <a:defRPr sz="1200">
                <a:latin typeface="Times" charset="0"/>
              </a:defRPr>
            </a:lvl1pPr>
          </a:lstStyle>
          <a:p>
            <a:endParaRPr lang="en-US"/>
          </a:p>
        </p:txBody>
      </p:sp>
      <p:sp>
        <p:nvSpPr>
          <p:cNvPr id="154629" name="Rectangle 5"/>
          <p:cNvSpPr>
            <a:spLocks noGrp="1" noChangeArrowheads="1"/>
          </p:cNvSpPr>
          <p:nvPr>
            <p:ph type="sldNum" sz="quarter" idx="3"/>
          </p:nvPr>
        </p:nvSpPr>
        <p:spPr bwMode="auto">
          <a:xfrm>
            <a:off x="3977531" y="8841738"/>
            <a:ext cx="3043979" cy="465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algn="r">
              <a:defRPr sz="1200">
                <a:latin typeface="Times" charset="0"/>
              </a:defRPr>
            </a:lvl1pPr>
          </a:lstStyle>
          <a:p>
            <a:fld id="{6D419700-DC69-43A8-A882-C8290F924545}" type="slidenum">
              <a:rPr lang="en-US"/>
              <a:pPr/>
              <a:t>‹#›</a:t>
            </a:fld>
            <a:endParaRPr lang="en-US"/>
          </a:p>
        </p:txBody>
      </p:sp>
    </p:spTree>
    <p:extLst>
      <p:ext uri="{BB962C8B-B14F-4D97-AF65-F5344CB8AC3E}">
        <p14:creationId xmlns:p14="http://schemas.microsoft.com/office/powerpoint/2010/main" val="27504575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Rectangle 2"/>
          <p:cNvSpPr>
            <a:spLocks noGrp="1" noChangeArrowheads="1"/>
          </p:cNvSpPr>
          <p:nvPr>
            <p:ph type="hdr" sz="quarter"/>
          </p:nvPr>
        </p:nvSpPr>
        <p:spPr bwMode="auto">
          <a:xfrm>
            <a:off x="1" y="0"/>
            <a:ext cx="3043979" cy="465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algn="l">
              <a:defRPr sz="1200">
                <a:latin typeface="Times" charset="0"/>
              </a:defRPr>
            </a:lvl1pPr>
          </a:lstStyle>
          <a:p>
            <a:endParaRPr lang="en-US"/>
          </a:p>
        </p:txBody>
      </p:sp>
      <p:sp>
        <p:nvSpPr>
          <p:cNvPr id="113667" name="Rectangle 3"/>
          <p:cNvSpPr>
            <a:spLocks noGrp="1" noChangeArrowheads="1"/>
          </p:cNvSpPr>
          <p:nvPr>
            <p:ph type="dt" idx="1"/>
          </p:nvPr>
        </p:nvSpPr>
        <p:spPr bwMode="auto">
          <a:xfrm>
            <a:off x="3977531" y="0"/>
            <a:ext cx="3043979" cy="465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algn="r">
              <a:defRPr sz="1200">
                <a:latin typeface="Times" charset="0"/>
              </a:defRPr>
            </a:lvl1pPr>
          </a:lstStyle>
          <a:p>
            <a:endParaRPr lang="en-US"/>
          </a:p>
        </p:txBody>
      </p:sp>
      <p:sp>
        <p:nvSpPr>
          <p:cNvPr id="113668"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3669" name="Rectangle 5"/>
          <p:cNvSpPr>
            <a:spLocks noGrp="1" noChangeArrowheads="1"/>
          </p:cNvSpPr>
          <p:nvPr>
            <p:ph type="body" sz="quarter" idx="3"/>
          </p:nvPr>
        </p:nvSpPr>
        <p:spPr bwMode="auto">
          <a:xfrm>
            <a:off x="702946" y="4422459"/>
            <a:ext cx="5617208" cy="4188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3670" name="Rectangle 6"/>
          <p:cNvSpPr>
            <a:spLocks noGrp="1" noChangeArrowheads="1"/>
          </p:cNvSpPr>
          <p:nvPr>
            <p:ph type="ftr" sz="quarter" idx="4"/>
          </p:nvPr>
        </p:nvSpPr>
        <p:spPr bwMode="auto">
          <a:xfrm>
            <a:off x="1" y="8841738"/>
            <a:ext cx="3043979" cy="465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algn="l">
              <a:defRPr sz="1200">
                <a:latin typeface="Times" charset="0"/>
              </a:defRPr>
            </a:lvl1pPr>
          </a:lstStyle>
          <a:p>
            <a:endParaRPr lang="en-US"/>
          </a:p>
        </p:txBody>
      </p:sp>
      <p:sp>
        <p:nvSpPr>
          <p:cNvPr id="113671" name="Rectangle 7"/>
          <p:cNvSpPr>
            <a:spLocks noGrp="1" noChangeArrowheads="1"/>
          </p:cNvSpPr>
          <p:nvPr>
            <p:ph type="sldNum" sz="quarter" idx="5"/>
          </p:nvPr>
        </p:nvSpPr>
        <p:spPr bwMode="auto">
          <a:xfrm>
            <a:off x="3977531" y="8841738"/>
            <a:ext cx="3043979" cy="465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algn="r">
              <a:defRPr sz="1200">
                <a:latin typeface="Times" charset="0"/>
              </a:defRPr>
            </a:lvl1pPr>
          </a:lstStyle>
          <a:p>
            <a:fld id="{BC35CD00-F749-4023-8A46-8EA8CFD77338}" type="slidenum">
              <a:rPr lang="en-US"/>
              <a:pPr/>
              <a:t>‹#›</a:t>
            </a:fld>
            <a:endParaRPr lang="en-US"/>
          </a:p>
        </p:txBody>
      </p:sp>
    </p:spTree>
    <p:extLst>
      <p:ext uri="{BB962C8B-B14F-4D97-AF65-F5344CB8AC3E}">
        <p14:creationId xmlns:p14="http://schemas.microsoft.com/office/powerpoint/2010/main" val="16690966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mn-ea"/>
        <a:cs typeface="+mn-cs"/>
      </a:defRPr>
    </a:lvl1pPr>
    <a:lvl2pPr marL="457200" algn="l" rtl="0" eaLnBrk="0" fontAlgn="base" hangingPunct="0">
      <a:spcBef>
        <a:spcPct val="30000"/>
      </a:spcBef>
      <a:spcAft>
        <a:spcPct val="0"/>
      </a:spcAft>
      <a:defRPr sz="1200" kern="1200">
        <a:solidFill>
          <a:schemeClr val="tx1"/>
        </a:solidFill>
        <a:latin typeface="Times" charset="0"/>
        <a:ea typeface="+mn-ea"/>
        <a:cs typeface="+mn-cs"/>
      </a:defRPr>
    </a:lvl2pPr>
    <a:lvl3pPr marL="914400" algn="l" rtl="0" eaLnBrk="0" fontAlgn="base" hangingPunct="0">
      <a:spcBef>
        <a:spcPct val="30000"/>
      </a:spcBef>
      <a:spcAft>
        <a:spcPct val="0"/>
      </a:spcAft>
      <a:defRPr sz="1200" kern="1200">
        <a:solidFill>
          <a:schemeClr val="tx1"/>
        </a:solidFill>
        <a:latin typeface="Times" charset="0"/>
        <a:ea typeface="+mn-ea"/>
        <a:cs typeface="+mn-cs"/>
      </a:defRPr>
    </a:lvl3pPr>
    <a:lvl4pPr marL="1371600" algn="l" rtl="0" eaLnBrk="0" fontAlgn="base" hangingPunct="0">
      <a:spcBef>
        <a:spcPct val="30000"/>
      </a:spcBef>
      <a:spcAft>
        <a:spcPct val="0"/>
      </a:spcAft>
      <a:defRPr sz="1200" kern="1200">
        <a:solidFill>
          <a:schemeClr val="tx1"/>
        </a:solidFill>
        <a:latin typeface="Times" charset="0"/>
        <a:ea typeface="+mn-ea"/>
        <a:cs typeface="+mn-cs"/>
      </a:defRPr>
    </a:lvl4pPr>
    <a:lvl5pPr marL="1828800" algn="l" rtl="0" eaLnBrk="0" fontAlgn="base" hangingPunct="0">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35CD00-F749-4023-8A46-8EA8CFD77338}" type="slidenum">
              <a:rPr lang="en-US" smtClean="0"/>
              <a:pPr/>
              <a:t>1</a:t>
            </a:fld>
            <a:endParaRPr lang="en-US"/>
          </a:p>
        </p:txBody>
      </p:sp>
    </p:spTree>
    <p:extLst>
      <p:ext uri="{BB962C8B-B14F-4D97-AF65-F5344CB8AC3E}">
        <p14:creationId xmlns:p14="http://schemas.microsoft.com/office/powerpoint/2010/main" val="2848642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35CD00-F749-4023-8A46-8EA8CFD77338}" type="slidenum">
              <a:rPr lang="en-US" smtClean="0"/>
              <a:pPr/>
              <a:t>19</a:t>
            </a:fld>
            <a:endParaRPr lang="en-US"/>
          </a:p>
        </p:txBody>
      </p:sp>
    </p:spTree>
    <p:extLst>
      <p:ext uri="{BB962C8B-B14F-4D97-AF65-F5344CB8AC3E}">
        <p14:creationId xmlns:p14="http://schemas.microsoft.com/office/powerpoint/2010/main" val="28486422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5" name="Right Triangle 9"/>
          <p:cNvSpPr/>
          <p:nvPr/>
        </p:nvSpPr>
        <p:spPr>
          <a:xfrm>
            <a:off x="0" y="48164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grpSp>
        <p:nvGrpSpPr>
          <p:cNvPr id="6" name="Group 16"/>
          <p:cNvGrpSpPr>
            <a:grpSpLocks/>
          </p:cNvGrpSpPr>
          <p:nvPr/>
        </p:nvGrpSpPr>
        <p:grpSpPr bwMode="auto">
          <a:xfrm>
            <a:off x="-3175" y="4953000"/>
            <a:ext cx="9147175" cy="1911350"/>
            <a:chOff x="-3765" y="4832896"/>
            <a:chExt cx="9147765" cy="2032192"/>
          </a:xfrm>
        </p:grpSpPr>
        <p:sp>
          <p:nvSpPr>
            <p:cNvPr id="7" name="Freeform 6"/>
            <p:cNvSpPr>
              <a:spLocks/>
            </p:cNvSpPr>
            <p:nvPr/>
          </p:nvSpPr>
          <p:spPr bwMode="auto">
            <a:xfrm>
              <a:off x="1687032" y="4832896"/>
              <a:ext cx="7456968" cy="518176"/>
            </a:xfrm>
            <a:custGeom>
              <a:avLst/>
              <a:gdLst>
                <a:gd name="T0" fmla="*/ 4697 w 4697"/>
                <a:gd name="T1" fmla="*/ 0 h 367"/>
                <a:gd name="T2" fmla="*/ 4697 w 4697"/>
                <a:gd name="T3" fmla="*/ 367 h 367"/>
                <a:gd name="T4" fmla="*/ 0 w 4697"/>
                <a:gd name="T5" fmla="*/ 218 h 367"/>
                <a:gd name="T6" fmla="*/ 4697 w 4697"/>
                <a:gd name="T7" fmla="*/ 0 h 367"/>
                <a:gd name="T8" fmla="*/ 0 60000 65536"/>
                <a:gd name="T9" fmla="*/ 0 60000 65536"/>
                <a:gd name="T10" fmla="*/ 0 60000 65536"/>
                <a:gd name="T11" fmla="*/ 0 60000 65536"/>
                <a:gd name="T12" fmla="*/ 0 w 4697"/>
                <a:gd name="T13" fmla="*/ 0 h 367"/>
                <a:gd name="T14" fmla="*/ 4697 w 4697"/>
                <a:gd name="T15" fmla="*/ 367 h 367"/>
              </a:gdLst>
              <a:ahLst/>
              <a:cxnLst>
                <a:cxn ang="T8">
                  <a:pos x="T0" y="T1"/>
                </a:cxn>
                <a:cxn ang="T9">
                  <a:pos x="T2" y="T3"/>
                </a:cxn>
                <a:cxn ang="T10">
                  <a:pos x="T4" y="T5"/>
                </a:cxn>
                <a:cxn ang="T11">
                  <a:pos x="T6" y="T7"/>
                </a:cxn>
              </a:cxnLst>
              <a:rect l="T12" t="T13" r="T14" b="T15"/>
              <a:pathLst>
                <a:path w="4697" h="367">
                  <a:moveTo>
                    <a:pt x="4697" y="0"/>
                  </a:moveTo>
                  <a:lnTo>
                    <a:pt x="4697" y="367"/>
                  </a:lnTo>
                  <a:lnTo>
                    <a:pt x="0" y="218"/>
                  </a:lnTo>
                  <a:lnTo>
                    <a:pt x="4697" y="0"/>
                  </a:lnTo>
                  <a:close/>
                </a:path>
              </a:pathLst>
            </a:custGeom>
            <a:solidFill>
              <a:srgbClr val="003399"/>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8" name="Freeform 7"/>
            <p:cNvSpPr>
              <a:spLocks/>
            </p:cNvSpPr>
            <p:nvPr/>
          </p:nvSpPr>
          <p:spPr bwMode="auto">
            <a:xfrm>
              <a:off x="35926" y="5135025"/>
              <a:ext cx="9108074" cy="838869"/>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10"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11"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pic>
        <p:nvPicPr>
          <p:cNvPr id="12" name="Picture 2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41663" y="1219200"/>
            <a:ext cx="28670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p:cNvSpPr>
            <a:spLocks noGrp="1"/>
          </p:cNvSpPr>
          <p:nvPr>
            <p:ph type="ctrTitle"/>
          </p:nvPr>
        </p:nvSpPr>
        <p:spPr>
          <a:xfrm>
            <a:off x="685800" y="2819400"/>
            <a:ext cx="7772400" cy="685800"/>
          </a:xfrm>
        </p:spPr>
        <p:txBody>
          <a:bodyPr anchor="b"/>
          <a:lstStyle>
            <a:lvl1pPr algn="ctr">
              <a:defRPr sz="3600" b="0" cap="none" spc="0">
                <a:ln>
                  <a:noFill/>
                </a:ln>
                <a:solidFill>
                  <a:schemeClr val="tx1"/>
                </a:solidFill>
                <a:effectLst/>
              </a:defRPr>
            </a:lvl1pPr>
            <a:extLst/>
          </a:lstStyle>
          <a:p>
            <a:r>
              <a:rPr lang="en-US"/>
              <a:t>Click to edit Master title style</a:t>
            </a:r>
            <a:endParaRPr lang="en-US" dirty="0"/>
          </a:p>
        </p:txBody>
      </p:sp>
      <p:sp>
        <p:nvSpPr>
          <p:cNvPr id="17" name="Subtitle 16"/>
          <p:cNvSpPr>
            <a:spLocks noGrp="1"/>
          </p:cNvSpPr>
          <p:nvPr>
            <p:ph type="subTitle" idx="1"/>
          </p:nvPr>
        </p:nvSpPr>
        <p:spPr>
          <a:xfrm>
            <a:off x="685800" y="3505200"/>
            <a:ext cx="7772400" cy="544111"/>
          </a:xfrm>
        </p:spPr>
        <p:txBody>
          <a:bodyPr lIns="45720" rIns="45720" anchor="ctr" anchorCtr="1"/>
          <a:lstStyle>
            <a:lvl1pPr marL="0" marR="64008" indent="0" algn="ctr">
              <a:buNone/>
              <a:defRPr sz="2400" b="0" cap="none" spc="0">
                <a:ln>
                  <a:noFill/>
                </a:ln>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dirty="0"/>
              <a:t>Click to edit Master subtitle style</a:t>
            </a:r>
          </a:p>
        </p:txBody>
      </p:sp>
      <p:sp>
        <p:nvSpPr>
          <p:cNvPr id="20" name="Text Placeholder 19"/>
          <p:cNvSpPr>
            <a:spLocks noGrp="1"/>
          </p:cNvSpPr>
          <p:nvPr>
            <p:ph type="body" sz="quarter" idx="10"/>
          </p:nvPr>
        </p:nvSpPr>
        <p:spPr>
          <a:xfrm>
            <a:off x="685800" y="4277911"/>
            <a:ext cx="7772400" cy="304800"/>
          </a:xfrm>
        </p:spPr>
        <p:txBody>
          <a:bodyPr/>
          <a:lstStyle>
            <a:lvl1pPr algn="ctr">
              <a:buNone/>
              <a:defRPr sz="1600">
                <a:solidFill>
                  <a:schemeClr val="tx1"/>
                </a:solidFill>
                <a:latin typeface="Calibri" pitchFamily="34" charset="0"/>
                <a:cs typeface="Calibri" pitchFamily="34" charset="0"/>
              </a:defRPr>
            </a:lvl1pPr>
            <a:lvl2pPr algn="ctr">
              <a:buNone/>
              <a:defRPr/>
            </a:lvl2pPr>
            <a:lvl3pPr algn="ctr">
              <a:buNone/>
              <a:defRPr/>
            </a:lvl3pPr>
            <a:lvl4pPr algn="ctr">
              <a:buNone/>
              <a:defRPr/>
            </a:lvl4pPr>
            <a:lvl5pPr algn="ctr">
              <a:buNone/>
              <a:defRPr/>
            </a:lvl5pPr>
          </a:lstStyle>
          <a:p>
            <a:pPr lvl="0"/>
            <a:r>
              <a:rPr lang="en-US"/>
              <a:t>Click to edit Master text styles</a:t>
            </a:r>
          </a:p>
        </p:txBody>
      </p:sp>
    </p:spTree>
    <p:extLst>
      <p:ext uri="{BB962C8B-B14F-4D97-AF65-F5344CB8AC3E}">
        <p14:creationId xmlns:p14="http://schemas.microsoft.com/office/powerpoint/2010/main" val="1413040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Freeform 17"/>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4" name="Right Triangle 3"/>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5" name="Straight Connector 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8" name="Title Placeholder 8"/>
          <p:cNvSpPr>
            <a:spLocks noGrp="1"/>
          </p:cNvSpPr>
          <p:nvPr>
            <p:ph type="title"/>
          </p:nvPr>
        </p:nvSpPr>
        <p:spPr>
          <a:xfrm>
            <a:off x="0" y="76200"/>
            <a:ext cx="8458200" cy="609600"/>
          </a:xfrm>
          <a:prstGeom prst="rect">
            <a:avLst/>
          </a:prstGeom>
        </p:spPr>
        <p:txBody>
          <a:bodyPr/>
          <a:lstStyle>
            <a:lvl1pPr>
              <a:defRPr b="0"/>
            </a:lvl1pPr>
            <a:extLst/>
          </a:lstStyle>
          <a:p>
            <a:r>
              <a:rPr lang="en-US"/>
              <a:t>Click to edit Master title style</a:t>
            </a:r>
            <a:endParaRPr lang="en-US" dirty="0"/>
          </a:p>
        </p:txBody>
      </p:sp>
      <p:sp>
        <p:nvSpPr>
          <p:cNvPr id="6" name="Slide Number Placeholder 8"/>
          <p:cNvSpPr>
            <a:spLocks noGrp="1"/>
          </p:cNvSpPr>
          <p:nvPr>
            <p:ph type="sldNum" sz="quarter" idx="10"/>
          </p:nvPr>
        </p:nvSpPr>
        <p:spPr/>
        <p:txBody>
          <a:bodyPr/>
          <a:lstStyle>
            <a:lvl1pPr>
              <a:defRPr/>
            </a:lvl1pPr>
          </a:lstStyle>
          <a:p>
            <a:pPr>
              <a:defRPr/>
            </a:pPr>
            <a:fld id="{89DC443A-36BE-4443-9A52-BF8B50E516DC}" type="slidenum">
              <a:rPr/>
              <a:pPr>
                <a:defRPr/>
              </a:pPr>
              <a:t>‹#›</a:t>
            </a:fld>
            <a:endParaRPr dirty="0"/>
          </a:p>
        </p:txBody>
      </p:sp>
    </p:spTree>
    <p:extLst>
      <p:ext uri="{BB962C8B-B14F-4D97-AF65-F5344CB8AC3E}">
        <p14:creationId xmlns:p14="http://schemas.microsoft.com/office/powerpoint/2010/main" val="3768630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14400"/>
            <a:ext cx="8839200" cy="4711700"/>
          </a:xfrm>
          <a:ln>
            <a:noFill/>
          </a:ln>
          <a:effectLst/>
        </p:spPr>
        <p:txBody>
          <a:bodyPr/>
          <a:lstStyle>
            <a:lvl1pPr>
              <a:buClr>
                <a:schemeClr val="accent2">
                  <a:lumMod val="50000"/>
                </a:schemeClr>
              </a:buClr>
              <a:buSzPct val="85000"/>
              <a:buFont typeface="Wingdings" pitchFamily="2" charset="2"/>
              <a:buChar char="Ø"/>
              <a:defRPr sz="2400">
                <a:solidFill>
                  <a:srgbClr val="083F6E"/>
                </a:solidFill>
                <a:effectLst/>
              </a:defRPr>
            </a:lvl1pPr>
            <a:lvl2pPr>
              <a:lnSpc>
                <a:spcPct val="100000"/>
              </a:lnSpc>
              <a:spcBef>
                <a:spcPts val="400"/>
              </a:spcBef>
              <a:buClr>
                <a:schemeClr val="accent2">
                  <a:lumMod val="50000"/>
                </a:schemeClr>
              </a:buClr>
              <a:buFont typeface="Wingdings" pitchFamily="2" charset="2"/>
              <a:buChar char="v"/>
              <a:defRPr sz="1800">
                <a:solidFill>
                  <a:schemeClr val="tx1">
                    <a:lumMod val="75000"/>
                    <a:lumOff val="25000"/>
                  </a:schemeClr>
                </a:solidFill>
                <a:effectLst/>
              </a:defRPr>
            </a:lvl2pPr>
            <a:lvl3pPr>
              <a:buClr>
                <a:schemeClr val="accent2">
                  <a:lumMod val="50000"/>
                </a:schemeClr>
              </a:buClr>
              <a:defRPr sz="1600">
                <a:solidFill>
                  <a:schemeClr val="tx1">
                    <a:lumMod val="75000"/>
                    <a:lumOff val="25000"/>
                  </a:schemeClr>
                </a:solidFill>
                <a:effectLst/>
              </a:defRPr>
            </a:lvl3pPr>
            <a:lvl4pPr>
              <a:buClr>
                <a:schemeClr val="accent2">
                  <a:lumMod val="50000"/>
                </a:schemeClr>
              </a:buClr>
              <a:defRPr sz="1200">
                <a:solidFill>
                  <a:schemeClr val="tx1">
                    <a:lumMod val="75000"/>
                    <a:lumOff val="25000"/>
                  </a:schemeClr>
                </a:solidFill>
                <a:effectLst/>
              </a:defRPr>
            </a:lvl4pPr>
            <a:lvl5pPr>
              <a:buClr>
                <a:schemeClr val="accent2">
                  <a:lumMod val="50000"/>
                </a:schemeClr>
              </a:buClr>
              <a:defRPr sz="1000">
                <a:solidFill>
                  <a:schemeClr val="tx1">
                    <a:lumMod val="75000"/>
                    <a:lumOff val="25000"/>
                  </a:schemeClr>
                </a:solidFill>
                <a:effectLst/>
              </a:defRPr>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itle Placeholder 8"/>
          <p:cNvSpPr>
            <a:spLocks noGrp="1"/>
          </p:cNvSpPr>
          <p:nvPr>
            <p:ph type="title"/>
          </p:nvPr>
        </p:nvSpPr>
        <p:spPr>
          <a:xfrm>
            <a:off x="0" y="76200"/>
            <a:ext cx="8458200" cy="609600"/>
          </a:xfrm>
          <a:prstGeom prst="rect">
            <a:avLst/>
          </a:prstGeom>
        </p:spPr>
        <p:txBody>
          <a:bodyPr/>
          <a:lstStyle>
            <a:lvl1pPr>
              <a:defRPr b="0"/>
            </a:lvl1pPr>
            <a:extLst/>
          </a:lstStyle>
          <a:p>
            <a:r>
              <a:rPr lang="en-US"/>
              <a:t>Click to edit Master title style</a:t>
            </a:r>
            <a:endParaRPr lang="en-US" dirty="0"/>
          </a:p>
        </p:txBody>
      </p:sp>
      <p:sp>
        <p:nvSpPr>
          <p:cNvPr id="4" name="Slide Number Placeholder 17"/>
          <p:cNvSpPr>
            <a:spLocks noGrp="1"/>
          </p:cNvSpPr>
          <p:nvPr>
            <p:ph type="sldNum" sz="quarter" idx="10"/>
          </p:nvPr>
        </p:nvSpPr>
        <p:spPr/>
        <p:txBody>
          <a:bodyPr/>
          <a:lstStyle>
            <a:lvl1pPr>
              <a:defRPr/>
            </a:lvl1pPr>
          </a:lstStyle>
          <a:p>
            <a:pPr>
              <a:defRPr/>
            </a:pPr>
            <a:fld id="{E875B2BD-098E-4C10-AE2F-632208828C51}" type="slidenum">
              <a:rPr/>
              <a:pPr>
                <a:defRPr/>
              </a:pPr>
              <a:t>‹#›</a:t>
            </a:fld>
            <a:endParaRPr dirty="0"/>
          </a:p>
        </p:txBody>
      </p:sp>
    </p:spTree>
    <p:extLst>
      <p:ext uri="{BB962C8B-B14F-4D97-AF65-F5344CB8AC3E}">
        <p14:creationId xmlns:p14="http://schemas.microsoft.com/office/powerpoint/2010/main" val="22672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Freeform 17"/>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6" name="Right Triangle 5"/>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7" name="Straight Connector 6"/>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3" name="Content Placeholder 2"/>
          <p:cNvSpPr>
            <a:spLocks noGrp="1"/>
          </p:cNvSpPr>
          <p:nvPr>
            <p:ph sz="half" idx="1"/>
          </p:nvPr>
        </p:nvSpPr>
        <p:spPr>
          <a:xfrm>
            <a:off x="457200" y="990600"/>
            <a:ext cx="4038600" cy="4906963"/>
          </a:xfrm>
          <a:noFill/>
          <a:ln w="9525">
            <a:noFill/>
            <a:miter lim="800000"/>
            <a:headEnd/>
            <a:tailEnd/>
          </a:ln>
          <a:effectLst/>
        </p:spPr>
        <p:txBody>
          <a:bodyPr/>
          <a:lstStyle>
            <a:lvl1pPr algn="l" rtl="0" eaLnBrk="0" fontAlgn="base" hangingPunct="0">
              <a:spcAft>
                <a:spcPct val="0"/>
              </a:spcAft>
              <a:buClr>
                <a:schemeClr val="accent2">
                  <a:lumMod val="50000"/>
                </a:schemeClr>
              </a:buClr>
              <a:buFont typeface="Wingdings" pitchFamily="2" charset="2"/>
              <a:buChar char="Ø"/>
              <a:defRPr lang="en-US" sz="2000" kern="1200" dirty="0" smtClean="0">
                <a:solidFill>
                  <a:srgbClr val="083F6E"/>
                </a:solidFill>
                <a:effectLst/>
                <a:latin typeface="Calibri" pitchFamily="34" charset="0"/>
                <a:ea typeface="+mn-ea"/>
                <a:cs typeface="+mn-cs"/>
              </a:defRPr>
            </a:lvl1pPr>
            <a:lvl2pPr algn="l" rtl="0" eaLnBrk="0" fontAlgn="base" hangingPunct="0">
              <a:spcAft>
                <a:spcPct val="0"/>
              </a:spcAft>
              <a:buClr>
                <a:schemeClr val="accent2">
                  <a:lumMod val="50000"/>
                </a:schemeClr>
              </a:buClr>
              <a:buFont typeface="Wingdings" pitchFamily="2" charset="2"/>
              <a:buChar char="v"/>
              <a:defRPr lang="en-US" sz="1600" kern="1200" dirty="0" smtClean="0">
                <a:solidFill>
                  <a:schemeClr val="tx1">
                    <a:lumMod val="65000"/>
                    <a:lumOff val="35000"/>
                  </a:schemeClr>
                </a:solidFill>
                <a:effectLst/>
                <a:latin typeface="Calibri" pitchFamily="34" charset="0"/>
                <a:ea typeface="+mn-ea"/>
                <a:cs typeface="+mn-cs"/>
              </a:defRPr>
            </a:lvl2pPr>
            <a:lvl3pPr algn="l" rtl="0" eaLnBrk="0" fontAlgn="base" hangingPunct="0">
              <a:spcAft>
                <a:spcPct val="0"/>
              </a:spcAft>
              <a:buClr>
                <a:schemeClr val="accent2">
                  <a:lumMod val="50000"/>
                </a:schemeClr>
              </a:buClr>
              <a:defRPr lang="en-US" sz="1400" kern="1200" dirty="0" smtClean="0">
                <a:solidFill>
                  <a:schemeClr val="bg1">
                    <a:lumMod val="50000"/>
                  </a:schemeClr>
                </a:solidFill>
                <a:effectLst/>
                <a:latin typeface="Calibri" pitchFamily="34" charset="0"/>
                <a:ea typeface="+mn-ea"/>
                <a:cs typeface="+mn-cs"/>
              </a:defRPr>
            </a:lvl3pPr>
            <a:lvl4pPr algn="l" rtl="0" eaLnBrk="0" fontAlgn="base" hangingPunct="0">
              <a:spcAft>
                <a:spcPct val="0"/>
              </a:spcAft>
              <a:buClr>
                <a:schemeClr val="accent2">
                  <a:lumMod val="50000"/>
                </a:schemeClr>
              </a:buClr>
              <a:defRPr lang="en-US" sz="1100" kern="1200" dirty="0" smtClean="0">
                <a:solidFill>
                  <a:schemeClr val="bg1">
                    <a:lumMod val="50000"/>
                  </a:schemeClr>
                </a:solidFill>
                <a:effectLst/>
                <a:latin typeface="Calibri" pitchFamily="34" charset="0"/>
                <a:ea typeface="+mn-ea"/>
                <a:cs typeface="+mn-cs"/>
              </a:defRPr>
            </a:lvl4pPr>
            <a:lvl5pPr algn="l" rtl="0" eaLnBrk="0" fontAlgn="base" hangingPunct="0">
              <a:spcAft>
                <a:spcPct val="0"/>
              </a:spcAft>
              <a:buClr>
                <a:schemeClr val="accent2">
                  <a:lumMod val="50000"/>
                </a:schemeClr>
              </a:buClr>
              <a:defRPr lang="en-US" sz="900" kern="1200" dirty="0">
                <a:solidFill>
                  <a:schemeClr val="bg1">
                    <a:lumMod val="50000"/>
                  </a:schemeClr>
                </a:solidFill>
                <a:effectLst/>
                <a:latin typeface="Calibri" pitchFamily="34" charset="0"/>
                <a:ea typeface="+mn-ea"/>
                <a:cs typeface="+mn-cs"/>
              </a:defRPr>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p:cNvSpPr>
            <a:spLocks noGrp="1"/>
          </p:cNvSpPr>
          <p:nvPr>
            <p:ph sz="half" idx="10"/>
          </p:nvPr>
        </p:nvSpPr>
        <p:spPr>
          <a:xfrm>
            <a:off x="4724400" y="990600"/>
            <a:ext cx="4038600" cy="4906963"/>
          </a:xfrm>
          <a:noFill/>
          <a:ln w="9525">
            <a:noFill/>
            <a:miter lim="800000"/>
            <a:headEnd/>
            <a:tailEnd/>
          </a:ln>
          <a:effectLst/>
        </p:spPr>
        <p:txBody>
          <a:bodyPr/>
          <a:lstStyle>
            <a:lvl1pPr algn="l" rtl="0" eaLnBrk="0" fontAlgn="base" hangingPunct="0">
              <a:spcAft>
                <a:spcPct val="0"/>
              </a:spcAft>
              <a:buClr>
                <a:schemeClr val="accent2">
                  <a:lumMod val="50000"/>
                </a:schemeClr>
              </a:buClr>
              <a:buFont typeface="Wingdings" pitchFamily="2" charset="2"/>
              <a:buChar char="Ø"/>
              <a:defRPr lang="en-US" sz="2000" kern="1200" dirty="0" smtClean="0">
                <a:solidFill>
                  <a:srgbClr val="083F6E"/>
                </a:solidFill>
                <a:effectLst/>
                <a:latin typeface="Calibri" pitchFamily="34" charset="0"/>
                <a:ea typeface="+mn-ea"/>
                <a:cs typeface="+mn-cs"/>
              </a:defRPr>
            </a:lvl1pPr>
            <a:lvl2pPr algn="l" rtl="0" eaLnBrk="0" fontAlgn="base" hangingPunct="0">
              <a:spcAft>
                <a:spcPct val="0"/>
              </a:spcAft>
              <a:buClr>
                <a:schemeClr val="accent2">
                  <a:lumMod val="50000"/>
                </a:schemeClr>
              </a:buClr>
              <a:buFont typeface="Wingdings" pitchFamily="2" charset="2"/>
              <a:buChar char="v"/>
              <a:defRPr lang="en-US" sz="1600" kern="1200" dirty="0" smtClean="0">
                <a:solidFill>
                  <a:schemeClr val="tx1">
                    <a:lumMod val="65000"/>
                    <a:lumOff val="35000"/>
                  </a:schemeClr>
                </a:solidFill>
                <a:effectLst/>
                <a:latin typeface="Calibri" pitchFamily="34" charset="0"/>
                <a:ea typeface="+mn-ea"/>
                <a:cs typeface="+mn-cs"/>
              </a:defRPr>
            </a:lvl2pPr>
            <a:lvl3pPr algn="l" rtl="0" eaLnBrk="0" fontAlgn="base" hangingPunct="0">
              <a:spcAft>
                <a:spcPct val="0"/>
              </a:spcAft>
              <a:buClr>
                <a:schemeClr val="accent2">
                  <a:lumMod val="50000"/>
                </a:schemeClr>
              </a:buClr>
              <a:defRPr lang="en-US" sz="1400" kern="1200" dirty="0" smtClean="0">
                <a:solidFill>
                  <a:schemeClr val="bg1">
                    <a:lumMod val="50000"/>
                  </a:schemeClr>
                </a:solidFill>
                <a:effectLst/>
                <a:latin typeface="Calibri" pitchFamily="34" charset="0"/>
                <a:ea typeface="+mn-ea"/>
                <a:cs typeface="+mn-cs"/>
              </a:defRPr>
            </a:lvl3pPr>
            <a:lvl4pPr algn="l" rtl="0" eaLnBrk="0" fontAlgn="base" hangingPunct="0">
              <a:spcAft>
                <a:spcPct val="0"/>
              </a:spcAft>
              <a:buClr>
                <a:schemeClr val="accent2">
                  <a:lumMod val="50000"/>
                </a:schemeClr>
              </a:buClr>
              <a:defRPr lang="en-US" sz="1100" kern="1200" dirty="0" smtClean="0">
                <a:solidFill>
                  <a:schemeClr val="bg1">
                    <a:lumMod val="50000"/>
                  </a:schemeClr>
                </a:solidFill>
                <a:effectLst/>
                <a:latin typeface="Calibri" pitchFamily="34" charset="0"/>
                <a:ea typeface="+mn-ea"/>
                <a:cs typeface="+mn-cs"/>
              </a:defRPr>
            </a:lvl4pPr>
            <a:lvl5pPr algn="l" rtl="0" eaLnBrk="0" fontAlgn="base" hangingPunct="0">
              <a:spcAft>
                <a:spcPct val="0"/>
              </a:spcAft>
              <a:buClr>
                <a:schemeClr val="accent2">
                  <a:lumMod val="50000"/>
                </a:schemeClr>
              </a:buClr>
              <a:defRPr lang="en-US" sz="900" kern="1200" dirty="0">
                <a:solidFill>
                  <a:schemeClr val="bg1">
                    <a:lumMod val="50000"/>
                  </a:schemeClr>
                </a:solidFill>
                <a:effectLst/>
                <a:latin typeface="Calibri" pitchFamily="34" charset="0"/>
                <a:ea typeface="+mn-ea"/>
                <a:cs typeface="+mn-cs"/>
              </a:defRPr>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Placeholder 8"/>
          <p:cNvSpPr>
            <a:spLocks noGrp="1"/>
          </p:cNvSpPr>
          <p:nvPr>
            <p:ph type="title"/>
          </p:nvPr>
        </p:nvSpPr>
        <p:spPr>
          <a:xfrm>
            <a:off x="0" y="76200"/>
            <a:ext cx="8458200" cy="609600"/>
          </a:xfrm>
          <a:prstGeom prst="rect">
            <a:avLst/>
          </a:prstGeom>
        </p:spPr>
        <p:txBody>
          <a:bodyPr/>
          <a:lstStyle>
            <a:lvl1pPr>
              <a:defRPr b="0"/>
            </a:lvl1pPr>
            <a:extLst/>
          </a:lstStyle>
          <a:p>
            <a:r>
              <a:rPr lang="en-US"/>
              <a:t>Click to edit Master title style</a:t>
            </a:r>
            <a:endParaRPr lang="en-US" dirty="0"/>
          </a:p>
        </p:txBody>
      </p:sp>
      <p:sp>
        <p:nvSpPr>
          <p:cNvPr id="8" name="Slide Number Placeholder 9"/>
          <p:cNvSpPr>
            <a:spLocks noGrp="1"/>
          </p:cNvSpPr>
          <p:nvPr>
            <p:ph type="sldNum" sz="quarter" idx="11"/>
          </p:nvPr>
        </p:nvSpPr>
        <p:spPr/>
        <p:txBody>
          <a:bodyPr/>
          <a:lstStyle>
            <a:lvl1pPr>
              <a:defRPr/>
            </a:lvl1pPr>
          </a:lstStyle>
          <a:p>
            <a:pPr>
              <a:defRPr/>
            </a:pPr>
            <a:fld id="{8E95BE32-8706-4CD2-8EB0-974F7594F757}" type="slidenum">
              <a:rPr/>
              <a:pPr>
                <a:defRPr/>
              </a:pPr>
              <a:t>‹#›</a:t>
            </a:fld>
            <a:endParaRPr dirty="0"/>
          </a:p>
        </p:txBody>
      </p:sp>
    </p:spTree>
    <p:extLst>
      <p:ext uri="{BB962C8B-B14F-4D97-AF65-F5344CB8AC3E}">
        <p14:creationId xmlns:p14="http://schemas.microsoft.com/office/powerpoint/2010/main" val="2053070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Freeform 17"/>
          <p:cNvSpPr>
            <a:spLocks/>
          </p:cNvSpPr>
          <p:nvPr/>
        </p:nvSpPr>
        <p:spPr bwMode="auto">
          <a:xfrm>
            <a:off x="500063" y="5945188"/>
            <a:ext cx="4940300" cy="920750"/>
          </a:xfrm>
          <a:custGeom>
            <a:avLst/>
            <a:gdLst>
              <a:gd name="T0" fmla="*/ 0 w 7485"/>
              <a:gd name="T1" fmla="*/ 0 h 337"/>
              <a:gd name="T2" fmla="*/ 5760 w 7485"/>
              <a:gd name="T3" fmla="*/ 0 h 337"/>
              <a:gd name="T4" fmla="*/ 5760 w 7485"/>
              <a:gd name="T5" fmla="*/ 528 h 337"/>
              <a:gd name="T6" fmla="*/ 48 w 7485"/>
              <a:gd name="T7" fmla="*/ 0 h 337"/>
              <a:gd name="T8" fmla="*/ 0 60000 65536"/>
              <a:gd name="T9" fmla="*/ 0 60000 65536"/>
              <a:gd name="T10" fmla="*/ 0 60000 65536"/>
              <a:gd name="T11" fmla="*/ 0 60000 65536"/>
              <a:gd name="T12" fmla="*/ 0 w 7485"/>
              <a:gd name="T13" fmla="*/ 0 h 337"/>
              <a:gd name="T14" fmla="*/ 7485 w 7485"/>
              <a:gd name="T15" fmla="*/ 337 h 337"/>
            </a:gdLst>
            <a:ahLst/>
            <a:cxnLst>
              <a:cxn ang="T8">
                <a:pos x="T0" y="T1"/>
              </a:cxn>
              <a:cxn ang="T9">
                <a:pos x="T2" y="T3"/>
              </a:cxn>
              <a:cxn ang="T10">
                <a:pos x="T4" y="T5"/>
              </a:cxn>
              <a:cxn ang="T11">
                <a:pos x="T6" y="T7"/>
              </a:cxn>
            </a:cxnLst>
            <a:rect l="T12" t="T13" r="T14" b="T15"/>
            <a:pathLst>
              <a:path w="7485" h="337">
                <a:moveTo>
                  <a:pt x="0" y="2"/>
                </a:moveTo>
                <a:lnTo>
                  <a:pt x="7485" y="337"/>
                </a:lnTo>
                <a:lnTo>
                  <a:pt x="5558" y="337"/>
                </a:lnTo>
                <a:lnTo>
                  <a:pt x="1" y="0"/>
                </a:lnTo>
              </a:path>
            </a:pathLst>
          </a:custGeom>
          <a:solidFill>
            <a:srgbClr val="003399"/>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8" name="Freeform 21"/>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9" name="Right Triangle 8"/>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10" name="Straight Connector 9"/>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1" name="Group 24"/>
          <p:cNvGrpSpPr>
            <a:grpSpLocks/>
          </p:cNvGrpSpPr>
          <p:nvPr/>
        </p:nvGrpSpPr>
        <p:grpSpPr bwMode="auto">
          <a:xfrm>
            <a:off x="0" y="695325"/>
            <a:ext cx="9144000" cy="31750"/>
            <a:chOff x="0" y="762000"/>
            <a:chExt cx="9144000" cy="31810"/>
          </a:xfrm>
        </p:grpSpPr>
        <p:cxnSp>
          <p:nvCxnSpPr>
            <p:cNvPr id="12" name="Straight Connector 11"/>
            <p:cNvCxnSpPr/>
            <p:nvPr/>
          </p:nvCxnSpPr>
          <p:spPr>
            <a:xfrm>
              <a:off x="0" y="762000"/>
              <a:ext cx="9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793810"/>
              <a:ext cx="9144000" cy="0"/>
            </a:xfrm>
            <a:prstGeom prst="line">
              <a:avLst/>
            </a:prstGeom>
            <a:ln>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0" y="777905"/>
              <a:ext cx="9144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6" name="Text Box 13"/>
          <p:cNvSpPr txBox="1">
            <a:spLocks noChangeArrowheads="1"/>
          </p:cNvSpPr>
          <p:nvPr/>
        </p:nvSpPr>
        <p:spPr bwMode="auto">
          <a:xfrm>
            <a:off x="5230813" y="6688138"/>
            <a:ext cx="3309937"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r>
              <a:rPr lang="en-US" sz="800" b="1">
                <a:solidFill>
                  <a:srgbClr val="000000"/>
                </a:solidFill>
                <a:latin typeface="Cambria" pitchFamily="18" charset="0"/>
              </a:rPr>
              <a:t>CONFIDENTIAL: NOT FOR REPRODUCTION OR DISTRIBUTION</a:t>
            </a:r>
          </a:p>
        </p:txBody>
      </p:sp>
      <p:pic>
        <p:nvPicPr>
          <p:cNvPr id="17" name="Picture 2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578850" y="0"/>
            <a:ext cx="7112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idx="1"/>
          </p:nvPr>
        </p:nvSpPr>
        <p:spPr>
          <a:xfrm>
            <a:off x="457200" y="5257800"/>
            <a:ext cx="4040188" cy="6096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45026" y="5257800"/>
            <a:ext cx="4041775" cy="6096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914401"/>
            <a:ext cx="4040188" cy="4343400"/>
          </a:xfrm>
          <a:ln>
            <a:noFill/>
            <a:prstDash val="sysDash"/>
            <a:miter lim="800000"/>
          </a:ln>
        </p:spPr>
        <p:txBody>
          <a:bodyPr/>
          <a:lstStyle>
            <a:lvl1pPr>
              <a:defRPr sz="2000"/>
            </a:lvl1pPr>
            <a:lvl2pPr>
              <a:defRPr sz="1600"/>
            </a:lvl2pPr>
            <a:lvl3pPr>
              <a:defRPr sz="1400"/>
            </a:lvl3pPr>
            <a:lvl4pPr>
              <a:defRPr sz="1100"/>
            </a:lvl4pPr>
            <a:lvl5pPr>
              <a:defRPr sz="9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4"/>
          <p:cNvSpPr>
            <a:spLocks noGrp="1"/>
          </p:cNvSpPr>
          <p:nvPr>
            <p:ph sz="quarter" idx="10"/>
          </p:nvPr>
        </p:nvSpPr>
        <p:spPr>
          <a:xfrm>
            <a:off x="4648200" y="914401"/>
            <a:ext cx="4040188" cy="4343400"/>
          </a:xfrm>
          <a:ln>
            <a:noFill/>
            <a:prstDash val="sysDash"/>
            <a:miter lim="800000"/>
          </a:ln>
        </p:spPr>
        <p:txBody>
          <a:bodyPr/>
          <a:lstStyle>
            <a:lvl1pPr>
              <a:defRPr sz="2000"/>
            </a:lvl1pPr>
            <a:lvl2pPr>
              <a:defRPr sz="1600"/>
            </a:lvl2pPr>
            <a:lvl3pPr>
              <a:defRPr sz="1400"/>
            </a:lvl3pPr>
            <a:lvl4pPr>
              <a:defRPr sz="1100"/>
            </a:lvl4pPr>
            <a:lvl5pPr>
              <a:defRPr sz="9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Title Placeholder 8"/>
          <p:cNvSpPr>
            <a:spLocks noGrp="1"/>
          </p:cNvSpPr>
          <p:nvPr>
            <p:ph type="title"/>
          </p:nvPr>
        </p:nvSpPr>
        <p:spPr>
          <a:xfrm>
            <a:off x="0" y="76200"/>
            <a:ext cx="8458200" cy="609600"/>
          </a:xfrm>
          <a:prstGeom prst="rect">
            <a:avLst/>
          </a:prstGeom>
        </p:spPr>
        <p:txBody>
          <a:bodyPr/>
          <a:lstStyle>
            <a:lvl1pPr>
              <a:defRPr b="0"/>
            </a:lvl1pPr>
            <a:extLst/>
          </a:lstStyle>
          <a:p>
            <a:r>
              <a:rPr lang="en-US"/>
              <a:t>Click to edit Master title style</a:t>
            </a:r>
            <a:endParaRPr lang="en-US" dirty="0"/>
          </a:p>
        </p:txBody>
      </p:sp>
      <p:sp>
        <p:nvSpPr>
          <p:cNvPr id="18" name="Slide Number Placeholder 17"/>
          <p:cNvSpPr>
            <a:spLocks noGrp="1"/>
          </p:cNvSpPr>
          <p:nvPr>
            <p:ph type="sldNum" sz="quarter" idx="11"/>
          </p:nvPr>
        </p:nvSpPr>
        <p:spPr/>
        <p:txBody>
          <a:bodyPr/>
          <a:lstStyle>
            <a:lvl1pPr algn="r" rtl="0" eaLnBrk="1" fontAlgn="auto" latinLnBrk="0" hangingPunct="1">
              <a:spcBef>
                <a:spcPts val="0"/>
              </a:spcBef>
              <a:spcAft>
                <a:spcPts val="0"/>
              </a:spcAft>
              <a:defRPr kumimoji="0" lang="en-US" sz="1200" b="0" i="0" u="none" strike="noStrike" kern="1200" cap="none" spc="0" normalizeH="0" baseline="0" noProof="0" smtClean="0">
                <a:ln>
                  <a:noFill/>
                </a:ln>
                <a:solidFill>
                  <a:schemeClr val="tx1"/>
                </a:solidFill>
                <a:effectLst/>
                <a:uLnTx/>
                <a:uFillTx/>
                <a:latin typeface="Calibri" pitchFamily="34" charset="0"/>
                <a:ea typeface="ＭＳ Ｐゴシック" pitchFamily="1" charset="-128"/>
                <a:cs typeface="+mn-cs"/>
              </a:defRPr>
            </a:lvl1pPr>
            <a:extLst/>
          </a:lstStyle>
          <a:p>
            <a:pPr>
              <a:defRPr/>
            </a:pPr>
            <a:fld id="{5FDC4680-6772-47DB-B932-40CA5CD8DC54}" type="slidenum">
              <a:rPr/>
              <a:pPr>
                <a:defRPr/>
              </a:pPr>
              <a:t>‹#›</a:t>
            </a:fld>
            <a:endParaRPr dirty="0"/>
          </a:p>
        </p:txBody>
      </p:sp>
    </p:spTree>
    <p:extLst>
      <p:ext uri="{BB962C8B-B14F-4D97-AF65-F5344CB8AC3E}">
        <p14:creationId xmlns:p14="http://schemas.microsoft.com/office/powerpoint/2010/main" val="1660785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3" name="Rectangle 2"/>
          <p:cNvSpPr/>
          <p:nvPr/>
        </p:nvSpPr>
        <p:spPr>
          <a:xfrm>
            <a:off x="7938" y="0"/>
            <a:ext cx="9117012"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Title 6"/>
          <p:cNvSpPr>
            <a:spLocks noGrp="1"/>
          </p:cNvSpPr>
          <p:nvPr>
            <p:ph type="title"/>
          </p:nvPr>
        </p:nvSpPr>
        <p:spPr>
          <a:xfrm>
            <a:off x="0" y="2819400"/>
            <a:ext cx="9144000" cy="609600"/>
          </a:xfrm>
        </p:spPr>
        <p:txBody>
          <a:bodyPr/>
          <a:lstStyle>
            <a:lvl1pPr algn="ctr">
              <a:defRPr/>
            </a:lvl1pPr>
          </a:lstStyle>
          <a:p>
            <a:r>
              <a:rPr lang="en-US"/>
              <a:t>Click to edit Master title style</a:t>
            </a:r>
          </a:p>
        </p:txBody>
      </p:sp>
      <p:sp>
        <p:nvSpPr>
          <p:cNvPr id="4" name="Slide Number Placeholder 2"/>
          <p:cNvSpPr>
            <a:spLocks noGrp="1"/>
          </p:cNvSpPr>
          <p:nvPr>
            <p:ph type="sldNum" sz="quarter" idx="10"/>
          </p:nvPr>
        </p:nvSpPr>
        <p:spPr/>
        <p:txBody>
          <a:bodyPr/>
          <a:lstStyle>
            <a:lvl1pPr>
              <a:defRPr/>
            </a:lvl1pPr>
          </a:lstStyle>
          <a:p>
            <a:pPr>
              <a:defRPr/>
            </a:pPr>
            <a:fld id="{B5FFE19E-E3F1-4DF5-8A82-F4625BE67455}" type="slidenum">
              <a:rPr/>
              <a:pPr>
                <a:defRPr/>
              </a:pPr>
              <a:t>‹#›</a:t>
            </a:fld>
            <a:endParaRPr dirty="0"/>
          </a:p>
        </p:txBody>
      </p:sp>
    </p:spTree>
    <p:extLst>
      <p:ext uri="{BB962C8B-B14F-4D97-AF65-F5344CB8AC3E}">
        <p14:creationId xmlns:p14="http://schemas.microsoft.com/office/powerpoint/2010/main" val="2722444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28600" y="838200"/>
            <a:ext cx="8686800" cy="5168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17"/>
          <p:cNvSpPr>
            <a:spLocks noGrp="1"/>
          </p:cNvSpPr>
          <p:nvPr>
            <p:ph type="sldNum" sz="quarter" idx="10"/>
          </p:nvPr>
        </p:nvSpPr>
        <p:spPr/>
        <p:txBody>
          <a:bodyPr/>
          <a:lstStyle>
            <a:lvl1pPr>
              <a:defRPr/>
            </a:lvl1pPr>
          </a:lstStyle>
          <a:p>
            <a:pPr>
              <a:defRPr/>
            </a:pPr>
            <a:fld id="{6C54C4C2-E9BB-45A6-8389-8AFE7D9C3AAE}" type="slidenum">
              <a:rPr/>
              <a:pPr>
                <a:defRPr/>
              </a:pPr>
              <a:t>‹#›</a:t>
            </a:fld>
            <a:endParaRPr dirty="0"/>
          </a:p>
        </p:txBody>
      </p:sp>
    </p:spTree>
    <p:extLst>
      <p:ext uri="{BB962C8B-B14F-4D97-AF65-F5344CB8AC3E}">
        <p14:creationId xmlns:p14="http://schemas.microsoft.com/office/powerpoint/2010/main" val="1651696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2"/>
          <p:cNvSpPr>
            <a:spLocks noGrp="1"/>
          </p:cNvSpPr>
          <p:nvPr>
            <p:ph sz="half" idx="1"/>
          </p:nvPr>
        </p:nvSpPr>
        <p:spPr>
          <a:xfrm>
            <a:off x="152400" y="990600"/>
            <a:ext cx="8839200" cy="2514600"/>
          </a:xfrm>
        </p:spPr>
        <p:txBody>
          <a:bodyPr/>
          <a:lstStyle>
            <a:lvl1pPr>
              <a:defRPr sz="20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3"/>
          <p:cNvSpPr>
            <a:spLocks noGrp="1"/>
          </p:cNvSpPr>
          <p:nvPr>
            <p:ph sz="half" idx="2"/>
          </p:nvPr>
        </p:nvSpPr>
        <p:spPr>
          <a:xfrm>
            <a:off x="152400" y="3657600"/>
            <a:ext cx="8839200" cy="2667000"/>
          </a:xfrm>
        </p:spPr>
        <p:txBody>
          <a:bodyPr/>
          <a:lstStyle>
            <a:lvl1pPr>
              <a:defRPr sz="20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17"/>
          <p:cNvSpPr>
            <a:spLocks noGrp="1"/>
          </p:cNvSpPr>
          <p:nvPr>
            <p:ph type="sldNum" sz="quarter" idx="10"/>
          </p:nvPr>
        </p:nvSpPr>
        <p:spPr/>
        <p:txBody>
          <a:bodyPr/>
          <a:lstStyle>
            <a:lvl1pPr>
              <a:defRPr/>
            </a:lvl1pPr>
          </a:lstStyle>
          <a:p>
            <a:pPr>
              <a:defRPr/>
            </a:pPr>
            <a:fld id="{467BCF90-7FA3-4AB5-AB44-5E87FFE9E8AE}" type="slidenum">
              <a:rPr/>
              <a:pPr>
                <a:defRPr/>
              </a:pPr>
              <a:t>‹#›</a:t>
            </a:fld>
            <a:endParaRPr dirty="0"/>
          </a:p>
        </p:txBody>
      </p:sp>
    </p:spTree>
    <p:extLst>
      <p:ext uri="{BB962C8B-B14F-4D97-AF65-F5344CB8AC3E}">
        <p14:creationId xmlns:p14="http://schemas.microsoft.com/office/powerpoint/2010/main" val="2100840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Freeform 12"/>
          <p:cNvSpPr>
            <a:spLocks/>
          </p:cNvSpPr>
          <p:nvPr/>
        </p:nvSpPr>
        <p:spPr bwMode="auto">
          <a:xfrm>
            <a:off x="500063" y="5945188"/>
            <a:ext cx="4940300" cy="920750"/>
          </a:xfrm>
          <a:custGeom>
            <a:avLst/>
            <a:gdLst>
              <a:gd name="T0" fmla="*/ 0 w 7485"/>
              <a:gd name="T1" fmla="*/ 0 h 337"/>
              <a:gd name="T2" fmla="*/ 5760 w 7485"/>
              <a:gd name="T3" fmla="*/ 0 h 337"/>
              <a:gd name="T4" fmla="*/ 5760 w 7485"/>
              <a:gd name="T5" fmla="*/ 528 h 337"/>
              <a:gd name="T6" fmla="*/ 48 w 7485"/>
              <a:gd name="T7" fmla="*/ 0 h 337"/>
              <a:gd name="T8" fmla="*/ 0 60000 65536"/>
              <a:gd name="T9" fmla="*/ 0 60000 65536"/>
              <a:gd name="T10" fmla="*/ 0 60000 65536"/>
              <a:gd name="T11" fmla="*/ 0 60000 65536"/>
              <a:gd name="T12" fmla="*/ 0 w 7485"/>
              <a:gd name="T13" fmla="*/ 0 h 337"/>
              <a:gd name="T14" fmla="*/ 7485 w 7485"/>
              <a:gd name="T15" fmla="*/ 337 h 337"/>
            </a:gdLst>
            <a:ahLst/>
            <a:cxnLst>
              <a:cxn ang="T8">
                <a:pos x="T0" y="T1"/>
              </a:cxn>
              <a:cxn ang="T9">
                <a:pos x="T2" y="T3"/>
              </a:cxn>
              <a:cxn ang="T10">
                <a:pos x="T4" y="T5"/>
              </a:cxn>
              <a:cxn ang="T11">
                <a:pos x="T6" y="T7"/>
              </a:cxn>
            </a:cxnLst>
            <a:rect l="T12" t="T13" r="T14" b="T15"/>
            <a:pathLst>
              <a:path w="7485" h="337">
                <a:moveTo>
                  <a:pt x="0" y="2"/>
                </a:moveTo>
                <a:lnTo>
                  <a:pt x="7485" y="337"/>
                </a:lnTo>
                <a:lnTo>
                  <a:pt x="5558" y="337"/>
                </a:lnTo>
                <a:lnTo>
                  <a:pt x="1" y="0"/>
                </a:lnTo>
              </a:path>
            </a:pathLst>
          </a:custGeom>
          <a:solidFill>
            <a:srgbClr val="003399"/>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1027" name="Freeform 11"/>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14" name="Right Triangle 13"/>
          <p:cNvSpPr>
            <a:spLocks/>
          </p:cNvSpPr>
          <p:nvPr/>
        </p:nvSpPr>
        <p:spPr bwMode="auto">
          <a:xfrm>
            <a:off x="-6042" y="5791253"/>
            <a:ext cx="3402314" cy="1080868"/>
          </a:xfrm>
          <a:prstGeom prst="rtTriangle">
            <a:avLst/>
          </a:prstGeom>
          <a:blipFill>
            <a:blip r:embed="rId10"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0" y="76200"/>
            <a:ext cx="8458200" cy="609600"/>
          </a:xfrm>
          <a:prstGeom prst="rect">
            <a:avLst/>
          </a:prstGeom>
        </p:spPr>
        <p:txBody>
          <a:bodyPr vert="horz" rtlCol="0" anchor="ctr">
            <a:noAutofit/>
          </a:bodyPr>
          <a:lstStyle/>
          <a:p>
            <a:r>
              <a:rPr lang="en-US"/>
              <a:t>Click to edit Master title style</a:t>
            </a:r>
            <a:endParaRPr lang="en-US" dirty="0"/>
          </a:p>
        </p:txBody>
      </p:sp>
      <p:sp>
        <p:nvSpPr>
          <p:cNvPr id="1033" name="Text Placeholder 29"/>
          <p:cNvSpPr>
            <a:spLocks noGrp="1"/>
          </p:cNvSpPr>
          <p:nvPr>
            <p:ph type="body" idx="1"/>
          </p:nvPr>
        </p:nvSpPr>
        <p:spPr bwMode="auto">
          <a:xfrm>
            <a:off x="152400" y="838200"/>
            <a:ext cx="8839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34" name="Group 10"/>
          <p:cNvGrpSpPr>
            <a:grpSpLocks/>
          </p:cNvGrpSpPr>
          <p:nvPr/>
        </p:nvGrpSpPr>
        <p:grpSpPr bwMode="auto">
          <a:xfrm>
            <a:off x="0" y="695325"/>
            <a:ext cx="9144000" cy="31750"/>
            <a:chOff x="0" y="762000"/>
            <a:chExt cx="9144000" cy="31810"/>
          </a:xfrm>
        </p:grpSpPr>
        <p:cxnSp>
          <p:nvCxnSpPr>
            <p:cNvPr id="16" name="Straight Connector 15"/>
            <p:cNvCxnSpPr/>
            <p:nvPr/>
          </p:nvCxnSpPr>
          <p:spPr>
            <a:xfrm>
              <a:off x="0" y="762000"/>
              <a:ext cx="9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0" y="793810"/>
              <a:ext cx="9144000" cy="0"/>
            </a:xfrm>
            <a:prstGeom prst="line">
              <a:avLst/>
            </a:prstGeom>
            <a:ln>
              <a:solidFill>
                <a:srgbClr val="0000CC"/>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0" y="777905"/>
              <a:ext cx="91440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20" name="Slide Number Placeholder 17"/>
          <p:cNvSpPr>
            <a:spLocks noGrp="1"/>
          </p:cNvSpPr>
          <p:nvPr>
            <p:ph type="sldNum" sz="quarter" idx="4"/>
          </p:nvPr>
        </p:nvSpPr>
        <p:spPr>
          <a:xfrm>
            <a:off x="8686800" y="6543675"/>
            <a:ext cx="366713" cy="365125"/>
          </a:xfrm>
          <a:prstGeom prst="rect">
            <a:avLst/>
          </a:prstGeom>
          <a:ln/>
        </p:spPr>
        <p:txBody>
          <a:bodyPr vert="horz" anchor="b"/>
          <a:lstStyle>
            <a:lvl1pPr algn="r" rtl="0" eaLnBrk="1" fontAlgn="auto" latinLnBrk="0" hangingPunct="1">
              <a:spcBef>
                <a:spcPts val="0"/>
              </a:spcBef>
              <a:spcAft>
                <a:spcPts val="0"/>
              </a:spcAft>
              <a:defRPr kumimoji="0" lang="en-US" sz="1200" b="0" i="0" u="none" strike="noStrike" kern="1200" cap="none" spc="0" normalizeH="0" baseline="0" noProof="0" smtClean="0">
                <a:ln>
                  <a:noFill/>
                </a:ln>
                <a:solidFill>
                  <a:schemeClr val="tx1"/>
                </a:solidFill>
                <a:effectLst/>
                <a:uLnTx/>
                <a:uFillTx/>
                <a:latin typeface="Calibri" pitchFamily="34" charset="0"/>
                <a:ea typeface="ＭＳ Ｐゴシック" pitchFamily="1" charset="-128"/>
                <a:cs typeface="+mn-cs"/>
              </a:defRPr>
            </a:lvl1pPr>
            <a:extLst/>
          </a:lstStyle>
          <a:p>
            <a:pPr>
              <a:defRPr/>
            </a:pPr>
            <a:fld id="{6103B263-E3D2-4E0C-83E0-567BB5D1F678}" type="slidenum">
              <a:rPr/>
              <a:pPr>
                <a:defRPr/>
              </a:pPr>
              <a:t>‹#›</a:t>
            </a:fld>
            <a:endParaRPr dirty="0"/>
          </a:p>
        </p:txBody>
      </p:sp>
      <p:sp>
        <p:nvSpPr>
          <p:cNvPr id="1036" name="Text Box 13"/>
          <p:cNvSpPr txBox="1">
            <a:spLocks noChangeArrowheads="1"/>
          </p:cNvSpPr>
          <p:nvPr/>
        </p:nvSpPr>
        <p:spPr bwMode="auto">
          <a:xfrm>
            <a:off x="5230813" y="6688138"/>
            <a:ext cx="3309937"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r>
              <a:rPr lang="en-US" sz="800" b="1">
                <a:solidFill>
                  <a:srgbClr val="000000"/>
                </a:solidFill>
                <a:latin typeface="Cambria" pitchFamily="18" charset="0"/>
              </a:rPr>
              <a:t>CONFIDENTIAL: NOT FOR REPRODUCTION OR DISTRIBUTION</a:t>
            </a:r>
          </a:p>
        </p:txBody>
      </p:sp>
      <p:pic>
        <p:nvPicPr>
          <p:cNvPr id="1037" name="Picture 2"/>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8578850" y="0"/>
            <a:ext cx="7112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91382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ftr="0" dt="0"/>
  <p:txStyles>
    <p:titleStyle>
      <a:lvl1pPr algn="l" rtl="0" fontAlgn="base">
        <a:spcBef>
          <a:spcPct val="0"/>
        </a:spcBef>
        <a:spcAft>
          <a:spcPct val="0"/>
        </a:spcAft>
        <a:defRPr lang="en-US" sz="3200" kern="1200" dirty="0">
          <a:ln w="9525">
            <a:solidFill>
              <a:schemeClr val="tx1">
                <a:lumMod val="75000"/>
                <a:lumOff val="25000"/>
              </a:schemeClr>
            </a:solidFill>
            <a:prstDash val="solid"/>
          </a:ln>
          <a:solidFill>
            <a:srgbClr val="003399"/>
          </a:solidFill>
          <a:latin typeface="Cambria" pitchFamily="18" charset="0"/>
          <a:ea typeface="+mj-ea"/>
          <a:cs typeface="+mj-cs"/>
        </a:defRPr>
      </a:lvl1pPr>
      <a:lvl2pPr algn="l" rtl="0" fontAlgn="base">
        <a:spcBef>
          <a:spcPct val="0"/>
        </a:spcBef>
        <a:spcAft>
          <a:spcPct val="0"/>
        </a:spcAft>
        <a:defRPr sz="3200">
          <a:solidFill>
            <a:srgbClr val="003399"/>
          </a:solidFill>
          <a:latin typeface="Cambria" pitchFamily="18" charset="0"/>
        </a:defRPr>
      </a:lvl2pPr>
      <a:lvl3pPr algn="l" rtl="0" fontAlgn="base">
        <a:spcBef>
          <a:spcPct val="0"/>
        </a:spcBef>
        <a:spcAft>
          <a:spcPct val="0"/>
        </a:spcAft>
        <a:defRPr sz="3200">
          <a:solidFill>
            <a:srgbClr val="003399"/>
          </a:solidFill>
          <a:latin typeface="Cambria" pitchFamily="18" charset="0"/>
        </a:defRPr>
      </a:lvl3pPr>
      <a:lvl4pPr algn="l" rtl="0" fontAlgn="base">
        <a:spcBef>
          <a:spcPct val="0"/>
        </a:spcBef>
        <a:spcAft>
          <a:spcPct val="0"/>
        </a:spcAft>
        <a:defRPr sz="3200">
          <a:solidFill>
            <a:srgbClr val="003399"/>
          </a:solidFill>
          <a:latin typeface="Cambria" pitchFamily="18" charset="0"/>
        </a:defRPr>
      </a:lvl4pPr>
      <a:lvl5pPr algn="l" rtl="0" fontAlgn="base">
        <a:spcBef>
          <a:spcPct val="0"/>
        </a:spcBef>
        <a:spcAft>
          <a:spcPct val="0"/>
        </a:spcAft>
        <a:defRPr sz="3200">
          <a:solidFill>
            <a:srgbClr val="003399"/>
          </a:solidFill>
          <a:latin typeface="Cambria" pitchFamily="18" charset="0"/>
        </a:defRPr>
      </a:lvl5pPr>
      <a:lvl6pPr marL="457200" algn="l" rtl="0" eaLnBrk="1" fontAlgn="base" hangingPunct="1">
        <a:spcBef>
          <a:spcPct val="0"/>
        </a:spcBef>
        <a:spcAft>
          <a:spcPct val="0"/>
        </a:spcAft>
        <a:defRPr sz="4100" b="1">
          <a:solidFill>
            <a:schemeClr val="tx2"/>
          </a:solidFill>
          <a:latin typeface="Lucida Sans Unicode" pitchFamily="34" charset="0"/>
        </a:defRPr>
      </a:lvl6pPr>
      <a:lvl7pPr marL="914400" algn="l" rtl="0" eaLnBrk="1" fontAlgn="base" hangingPunct="1">
        <a:spcBef>
          <a:spcPct val="0"/>
        </a:spcBef>
        <a:spcAft>
          <a:spcPct val="0"/>
        </a:spcAft>
        <a:defRPr sz="4100" b="1">
          <a:solidFill>
            <a:schemeClr val="tx2"/>
          </a:solidFill>
          <a:latin typeface="Lucida Sans Unicode" pitchFamily="34" charset="0"/>
        </a:defRPr>
      </a:lvl7pPr>
      <a:lvl8pPr marL="1371600" algn="l" rtl="0" eaLnBrk="1" fontAlgn="base" hangingPunct="1">
        <a:spcBef>
          <a:spcPct val="0"/>
        </a:spcBef>
        <a:spcAft>
          <a:spcPct val="0"/>
        </a:spcAft>
        <a:defRPr sz="4100" b="1">
          <a:solidFill>
            <a:schemeClr val="tx2"/>
          </a:solidFill>
          <a:latin typeface="Lucida Sans Unicode" pitchFamily="34" charset="0"/>
        </a:defRPr>
      </a:lvl8pPr>
      <a:lvl9pPr marL="1828800" algn="l" rtl="0" eaLnBrk="1" fontAlgn="base" hangingPunct="1">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1200"/>
        </a:spcBef>
        <a:spcAft>
          <a:spcPct val="0"/>
        </a:spcAft>
        <a:buClr>
          <a:srgbClr val="4B734B"/>
        </a:buClr>
        <a:buSzPct val="85000"/>
        <a:buFont typeface="Wingdings" pitchFamily="2" charset="2"/>
        <a:buChar char="Ø"/>
        <a:defRPr lang="en-US" sz="2400" kern="1200" dirty="0">
          <a:solidFill>
            <a:srgbClr val="083F6E"/>
          </a:solidFill>
          <a:latin typeface="Calibri" pitchFamily="34" charset="0"/>
          <a:ea typeface="+mn-ea"/>
          <a:cs typeface="+mn-cs"/>
        </a:defRPr>
      </a:lvl1pPr>
      <a:lvl2pPr marL="620713" indent="-228600" algn="l" rtl="0" fontAlgn="base">
        <a:spcBef>
          <a:spcPts val="400"/>
        </a:spcBef>
        <a:spcAft>
          <a:spcPct val="0"/>
        </a:spcAft>
        <a:buClr>
          <a:srgbClr val="4B734B"/>
        </a:buClr>
        <a:buSzPct val="85000"/>
        <a:buFont typeface="Wingdings" pitchFamily="2" charset="2"/>
        <a:buChar char="v"/>
        <a:defRPr lang="en-US" kern="1200" dirty="0">
          <a:solidFill>
            <a:srgbClr val="404040"/>
          </a:solidFill>
          <a:latin typeface="Calibri" pitchFamily="34" charset="0"/>
          <a:ea typeface="+mn-ea"/>
          <a:cs typeface="+mn-cs"/>
        </a:defRPr>
      </a:lvl2pPr>
      <a:lvl3pPr marL="858838" indent="-228600" algn="l" rtl="0" fontAlgn="base">
        <a:spcBef>
          <a:spcPts val="350"/>
        </a:spcBef>
        <a:spcAft>
          <a:spcPct val="0"/>
        </a:spcAft>
        <a:buClr>
          <a:srgbClr val="4B734B"/>
        </a:buClr>
        <a:buSzPct val="100000"/>
        <a:buFont typeface="Wingdings 2" pitchFamily="18" charset="2"/>
        <a:buChar char=""/>
        <a:defRPr lang="en-US" sz="1600" kern="1200" dirty="0">
          <a:solidFill>
            <a:srgbClr val="404040"/>
          </a:solidFill>
          <a:latin typeface="Calibri" pitchFamily="34" charset="0"/>
          <a:ea typeface="+mn-ea"/>
          <a:cs typeface="+mn-cs"/>
        </a:defRPr>
      </a:lvl3pPr>
      <a:lvl4pPr marL="1143000" indent="-228600" algn="l" rtl="0" fontAlgn="base">
        <a:spcBef>
          <a:spcPts val="350"/>
        </a:spcBef>
        <a:spcAft>
          <a:spcPct val="0"/>
        </a:spcAft>
        <a:buClr>
          <a:srgbClr val="4B734B"/>
        </a:buClr>
        <a:buFont typeface="Wingdings 2" pitchFamily="18" charset="2"/>
        <a:buChar char=""/>
        <a:defRPr lang="en-US" sz="1200" kern="1200" dirty="0">
          <a:solidFill>
            <a:srgbClr val="404040"/>
          </a:solidFill>
          <a:latin typeface="Calibri" pitchFamily="34" charset="0"/>
          <a:ea typeface="+mn-ea"/>
          <a:cs typeface="+mn-cs"/>
        </a:defRPr>
      </a:lvl4pPr>
      <a:lvl5pPr marL="1371600" indent="-228600" algn="l" rtl="0" fontAlgn="base">
        <a:spcBef>
          <a:spcPts val="350"/>
        </a:spcBef>
        <a:spcAft>
          <a:spcPct val="0"/>
        </a:spcAft>
        <a:buClr>
          <a:srgbClr val="4B734B"/>
        </a:buClr>
        <a:buFont typeface="Wingdings 2" pitchFamily="18" charset="2"/>
        <a:buChar char=""/>
        <a:defRPr lang="en-US" sz="1000" kern="1200" dirty="0">
          <a:solidFill>
            <a:srgbClr val="404040"/>
          </a:solidFill>
          <a:latin typeface="Calibri"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52.png"/><Relationship Id="rId3" Type="http://schemas.openxmlformats.org/officeDocument/2006/relationships/image" Target="../media/image48.png"/><Relationship Id="rId7" Type="http://schemas.openxmlformats.org/officeDocument/2006/relationships/image" Target="../media/image51.png"/><Relationship Id="rId2" Type="http://schemas.openxmlformats.org/officeDocument/2006/relationships/image" Target="../media/image26.png"/><Relationship Id="rId1" Type="http://schemas.openxmlformats.org/officeDocument/2006/relationships/slideLayout" Target="../slideLayouts/slideLayout2.xml"/><Relationship Id="rId6" Type="http://schemas.openxmlformats.org/officeDocument/2006/relationships/image" Target="../media/image50.png"/><Relationship Id="rId5" Type="http://schemas.openxmlformats.org/officeDocument/2006/relationships/image" Target="../media/image49.png"/><Relationship Id="rId10" Type="http://schemas.openxmlformats.org/officeDocument/2006/relationships/image" Target="../media/image54.png"/><Relationship Id="rId4" Type="http://schemas.openxmlformats.org/officeDocument/2006/relationships/image" Target="../media/image13.png"/><Relationship Id="rId9" Type="http://schemas.openxmlformats.org/officeDocument/2006/relationships/image" Target="../media/image53.png"/></Relationships>
</file>

<file path=ppt/slides/_rels/slide11.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image" Target="../media/image55.png"/><Relationship Id="rId1" Type="http://schemas.openxmlformats.org/officeDocument/2006/relationships/slideLayout" Target="../slideLayouts/slideLayout2.xml"/><Relationship Id="rId5" Type="http://schemas.openxmlformats.org/officeDocument/2006/relationships/image" Target="../media/image30.png"/><Relationship Id="rId4" Type="http://schemas.openxmlformats.org/officeDocument/2006/relationships/image" Target="../media/image57.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60.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59.png"/><Relationship Id="rId5" Type="http://schemas.openxmlformats.org/officeDocument/2006/relationships/image" Target="../media/image58.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61.png"/><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2" Type="http://schemas.openxmlformats.org/officeDocument/2006/relationships/image" Target="../media/image6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67.png"/><Relationship Id="rId3" Type="http://schemas.openxmlformats.org/officeDocument/2006/relationships/image" Target="../media/image64.png"/><Relationship Id="rId7"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66.png"/><Relationship Id="rId5" Type="http://schemas.openxmlformats.org/officeDocument/2006/relationships/image" Target="../media/image6.png"/><Relationship Id="rId4" Type="http://schemas.openxmlformats.org/officeDocument/2006/relationships/image" Target="../media/image65.png"/></Relationships>
</file>

<file path=ppt/slides/_rels/slide17.xml.rels><?xml version="1.0" encoding="UTF-8" standalone="yes"?>
<Relationships xmlns="http://schemas.openxmlformats.org/package/2006/relationships"><Relationship Id="rId3" Type="http://schemas.openxmlformats.org/officeDocument/2006/relationships/image" Target="../media/image68.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69.png"/><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71.png"/><Relationship Id="rId4" Type="http://schemas.openxmlformats.org/officeDocument/2006/relationships/image" Target="../media/image18.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s>
</file>

<file path=ppt/slides/_rels/slide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24.png"/></Relationships>
</file>

<file path=ppt/slides/_rels/slide5.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28.png"/><Relationship Id="rId10" Type="http://schemas.openxmlformats.org/officeDocument/2006/relationships/image" Target="../media/image33.png"/><Relationship Id="rId4" Type="http://schemas.openxmlformats.org/officeDocument/2006/relationships/image" Target="../media/image27.png"/><Relationship Id="rId9" Type="http://schemas.openxmlformats.org/officeDocument/2006/relationships/image" Target="../media/image32.png"/></Relationships>
</file>

<file path=ppt/slides/_rels/slide6.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slides/_rels/slide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42.png"/><Relationship Id="rId5" Type="http://schemas.openxmlformats.org/officeDocument/2006/relationships/image" Target="../media/image6.png"/><Relationship Id="rId4" Type="http://schemas.openxmlformats.org/officeDocument/2006/relationships/image" Target="../media/image41.png"/></Relationships>
</file>

<file path=ppt/slides/_rels/slide9.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43.png"/><Relationship Id="rId7" Type="http://schemas.openxmlformats.org/officeDocument/2006/relationships/image" Target="../media/image45.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image" Target="../media/image47.png"/><Relationship Id="rId5" Type="http://schemas.openxmlformats.org/officeDocument/2006/relationships/image" Target="../media/image44.png"/><Relationship Id="rId10" Type="http://schemas.openxmlformats.org/officeDocument/2006/relationships/image" Target="../media/image46.png"/><Relationship Id="rId4" Type="http://schemas.openxmlformats.org/officeDocument/2006/relationships/image" Target="../media/image11.png"/><Relationship Id="rId9"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p:txBody>
          <a:bodyPr/>
          <a:lstStyle/>
          <a:p>
            <a:pPr marL="0" indent="0">
              <a:buNone/>
            </a:pPr>
            <a:r>
              <a:rPr lang="en-US" sz="5400" dirty="0"/>
              <a:t>Nomination Entry &amp; Related Functions in CONNECT</a:t>
            </a:r>
          </a:p>
        </p:txBody>
      </p:sp>
      <p:sp>
        <p:nvSpPr>
          <p:cNvPr id="2" name="TextBox 1">
            <a:extLst>
              <a:ext uri="{FF2B5EF4-FFF2-40B4-BE49-F238E27FC236}">
                <a16:creationId xmlns:a16="http://schemas.microsoft.com/office/drawing/2014/main" id="{9F01F22A-9343-44E0-BB62-759108293000}"/>
              </a:ext>
            </a:extLst>
          </p:cNvPr>
          <p:cNvSpPr txBox="1"/>
          <p:nvPr/>
        </p:nvSpPr>
        <p:spPr>
          <a:xfrm>
            <a:off x="6019800" y="6096000"/>
            <a:ext cx="2895600" cy="584775"/>
          </a:xfrm>
          <a:prstGeom prst="rect">
            <a:avLst/>
          </a:prstGeom>
          <a:noFill/>
        </p:spPr>
        <p:txBody>
          <a:bodyPr wrap="square" rtlCol="0">
            <a:spAutoFit/>
          </a:bodyPr>
          <a:lstStyle/>
          <a:p>
            <a:r>
              <a:rPr lang="en-US" sz="3200" b="1" dirty="0">
                <a:latin typeface="Calibri" panose="020F0502020204030204" pitchFamily="34" charset="0"/>
              </a:rPr>
              <a:t>March 2018</a:t>
            </a:r>
          </a:p>
        </p:txBody>
      </p:sp>
    </p:spTree>
    <p:extLst>
      <p:ext uri="{BB962C8B-B14F-4D97-AF65-F5344CB8AC3E}">
        <p14:creationId xmlns:p14="http://schemas.microsoft.com/office/powerpoint/2010/main" val="2896462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Quick Reference Guide: How to Copy a Nomination (</a:t>
            </a:r>
            <a:r>
              <a:rPr lang="en-US" sz="2400" dirty="0" err="1"/>
              <a:t>con’t</a:t>
            </a:r>
            <a:r>
              <a:rPr lang="en-US" sz="2400" dirty="0"/>
              <a:t>)</a:t>
            </a:r>
          </a:p>
        </p:txBody>
      </p:sp>
      <p:sp>
        <p:nvSpPr>
          <p:cNvPr id="3" name="Slide Number Placeholder 2"/>
          <p:cNvSpPr>
            <a:spLocks noGrp="1"/>
          </p:cNvSpPr>
          <p:nvPr>
            <p:ph type="sldNum" sz="quarter" idx="10"/>
          </p:nvPr>
        </p:nvSpPr>
        <p:spPr/>
        <p:txBody>
          <a:bodyPr/>
          <a:lstStyle/>
          <a:p>
            <a:pPr>
              <a:defRPr/>
            </a:pPr>
            <a:fld id="{21984E2F-8B2E-4D97-A25A-7AB64BA76606}" type="slidenum">
              <a:rPr lang="en-US" smtClean="0"/>
              <a:pPr>
                <a:defRPr/>
              </a:pPr>
              <a:t>10</a:t>
            </a:fld>
            <a:endParaRPr lang="en-US" dirty="0"/>
          </a:p>
        </p:txBody>
      </p:sp>
      <p:pic>
        <p:nvPicPr>
          <p:cNvPr id="4" name="Picture 73" descr="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0668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152"/>
          <p:cNvSpPr txBox="1">
            <a:spLocks noChangeArrowheads="1"/>
          </p:cNvSpPr>
          <p:nvPr/>
        </p:nvSpPr>
        <p:spPr bwMode="auto">
          <a:xfrm>
            <a:off x="609600" y="1066800"/>
            <a:ext cx="586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200" b="1" dirty="0"/>
              <a:t>Select the desired “New Begin Date” and “New End Date” for the copied nomination.  Also Select the Cycle for the copied nomination.</a:t>
            </a:r>
          </a:p>
        </p:txBody>
      </p:sp>
      <p:pic>
        <p:nvPicPr>
          <p:cNvPr id="6" name="Picture 1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582102"/>
            <a:ext cx="59817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175" descr="No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5943" y="1844259"/>
            <a:ext cx="523875" cy="381000"/>
          </a:xfrm>
          <a:prstGeom prst="rect">
            <a:avLst/>
          </a:prstGeom>
          <a:noFill/>
          <a:extLst>
            <a:ext uri="{909E8E84-426E-40DD-AFC4-6F175D3DCCD1}">
              <a14:hiddenFill xmlns:a14="http://schemas.microsoft.com/office/drawing/2010/main">
                <a:solidFill>
                  <a:srgbClr val="FFFFFF"/>
                </a:solidFill>
              </a14:hiddenFill>
            </a:ext>
          </a:extLst>
        </p:spPr>
      </p:pic>
      <p:sp>
        <p:nvSpPr>
          <p:cNvPr id="8" name="Text Box 176"/>
          <p:cNvSpPr txBox="1">
            <a:spLocks noChangeArrowheads="1"/>
          </p:cNvSpPr>
          <p:nvPr/>
        </p:nvSpPr>
        <p:spPr bwMode="auto">
          <a:xfrm>
            <a:off x="1828800" y="1844259"/>
            <a:ext cx="510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200" b="1" dirty="0"/>
              <a:t>The nominations from the Beginning Gas Day that are queried will be what is copied to each of the days indicated in this range.</a:t>
            </a:r>
          </a:p>
        </p:txBody>
      </p:sp>
      <p:pic>
        <p:nvPicPr>
          <p:cNvPr id="9" name="Picture 151" descr="0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2314354"/>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 Box 153"/>
          <p:cNvSpPr txBox="1">
            <a:spLocks noChangeArrowheads="1"/>
          </p:cNvSpPr>
          <p:nvPr/>
        </p:nvSpPr>
        <p:spPr bwMode="auto">
          <a:xfrm>
            <a:off x="609600" y="2314354"/>
            <a:ext cx="556260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200" b="1" dirty="0"/>
              <a:t>Choose whether to copy the following options:</a:t>
            </a:r>
          </a:p>
          <a:p>
            <a:pPr algn="l">
              <a:spcBef>
                <a:spcPct val="50000"/>
              </a:spcBef>
            </a:pPr>
            <a:r>
              <a:rPr lang="en-US" sz="1200" b="1" dirty="0"/>
              <a:t>1.  Copy Error Transactions</a:t>
            </a:r>
          </a:p>
          <a:p>
            <a:pPr algn="l">
              <a:spcBef>
                <a:spcPct val="50000"/>
              </a:spcBef>
            </a:pPr>
            <a:r>
              <a:rPr lang="en-US" sz="1200" b="1" dirty="0"/>
              <a:t>2.  Make New Nom </a:t>
            </a:r>
            <a:r>
              <a:rPr lang="en-US" sz="1200" b="1" dirty="0" err="1"/>
              <a:t>Qtys</a:t>
            </a:r>
            <a:r>
              <a:rPr lang="en-US" sz="1200" b="1" dirty="0"/>
              <a:t> Zero</a:t>
            </a:r>
          </a:p>
          <a:p>
            <a:pPr algn="l">
              <a:spcBef>
                <a:spcPct val="50000"/>
              </a:spcBef>
            </a:pPr>
            <a:r>
              <a:rPr lang="en-US" sz="1200" b="1" dirty="0"/>
              <a:t>3.  Copy Existing Zero </a:t>
            </a:r>
            <a:r>
              <a:rPr lang="en-US" sz="1200" b="1" dirty="0" err="1"/>
              <a:t>Noms</a:t>
            </a:r>
            <a:endParaRPr lang="en-US" sz="1200" b="1" dirty="0"/>
          </a:p>
        </p:txBody>
      </p:sp>
      <p:pic>
        <p:nvPicPr>
          <p:cNvPr id="12" name="Picture 155" descr="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2112" y="3581400"/>
            <a:ext cx="314325" cy="314325"/>
          </a:xfrm>
          <a:prstGeom prst="rect">
            <a:avLst/>
          </a:prstGeom>
          <a:noFill/>
          <a:extLst>
            <a:ext uri="{909E8E84-426E-40DD-AFC4-6F175D3DCCD1}">
              <a14:hiddenFill xmlns:a14="http://schemas.microsoft.com/office/drawing/2010/main">
                <a:solidFill>
                  <a:srgbClr val="FFFFFF"/>
                </a:solidFill>
              </a14:hiddenFill>
            </a:ext>
          </a:extLst>
        </p:spPr>
      </p:pic>
      <p:sp>
        <p:nvSpPr>
          <p:cNvPr id="14" name="Text Box 154"/>
          <p:cNvSpPr txBox="1">
            <a:spLocks noChangeArrowheads="1"/>
          </p:cNvSpPr>
          <p:nvPr/>
        </p:nvSpPr>
        <p:spPr bwMode="auto">
          <a:xfrm>
            <a:off x="606376" y="3621087"/>
            <a:ext cx="55626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200" b="1" dirty="0"/>
              <a:t>Click OK.</a:t>
            </a:r>
          </a:p>
        </p:txBody>
      </p:sp>
      <p:pic>
        <p:nvPicPr>
          <p:cNvPr id="15" name="Picture 18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050" y="3613955"/>
            <a:ext cx="723900" cy="24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156" descr="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2112" y="4267200"/>
            <a:ext cx="309563" cy="309563"/>
          </a:xfrm>
          <a:prstGeom prst="rect">
            <a:avLst/>
          </a:prstGeom>
          <a:noFill/>
          <a:extLst>
            <a:ext uri="{909E8E84-426E-40DD-AFC4-6F175D3DCCD1}">
              <a14:hiddenFill xmlns:a14="http://schemas.microsoft.com/office/drawing/2010/main">
                <a:solidFill>
                  <a:srgbClr val="FFFFFF"/>
                </a:solidFill>
              </a14:hiddenFill>
            </a:ext>
          </a:extLst>
        </p:spPr>
      </p:pic>
      <p:sp>
        <p:nvSpPr>
          <p:cNvPr id="17" name="Text Box 160"/>
          <p:cNvSpPr txBox="1">
            <a:spLocks noChangeArrowheads="1"/>
          </p:cNvSpPr>
          <p:nvPr/>
        </p:nvSpPr>
        <p:spPr bwMode="auto">
          <a:xfrm>
            <a:off x="685800" y="4102099"/>
            <a:ext cx="7772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1200" b="1" dirty="0"/>
              <a:t>The Location Centric Nomination screen will refresh with the new Beg Gas Day, End Gas Day and Cycle.  The Nomination Volumes can be updated as necessary.</a:t>
            </a:r>
          </a:p>
        </p:txBody>
      </p:sp>
      <p:pic>
        <p:nvPicPr>
          <p:cNvPr id="18" name="Picture 162" descr="No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5943" y="4876800"/>
            <a:ext cx="523875" cy="381000"/>
          </a:xfrm>
          <a:prstGeom prst="rect">
            <a:avLst/>
          </a:prstGeom>
          <a:noFill/>
          <a:extLst>
            <a:ext uri="{909E8E84-426E-40DD-AFC4-6F175D3DCCD1}">
              <a14:hiddenFill xmlns:a14="http://schemas.microsoft.com/office/drawing/2010/main">
                <a:solidFill>
                  <a:srgbClr val="FFFFFF"/>
                </a:solidFill>
              </a14:hiddenFill>
            </a:ext>
          </a:extLst>
        </p:spPr>
      </p:pic>
      <p:sp>
        <p:nvSpPr>
          <p:cNvPr id="19" name="Text Box 161"/>
          <p:cNvSpPr txBox="1">
            <a:spLocks noChangeArrowheads="1"/>
          </p:cNvSpPr>
          <p:nvPr/>
        </p:nvSpPr>
        <p:spPr bwMode="auto">
          <a:xfrm>
            <a:off x="1676400" y="4794738"/>
            <a:ext cx="449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200" b="1" dirty="0"/>
              <a:t>At this point, the copied nominations have NOT been submitted.  They still need to be validated.</a:t>
            </a:r>
          </a:p>
        </p:txBody>
      </p:sp>
      <p:pic>
        <p:nvPicPr>
          <p:cNvPr id="20" name="Picture 157" descr="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1637" y="5486400"/>
            <a:ext cx="314325" cy="314325"/>
          </a:xfrm>
          <a:prstGeom prst="rect">
            <a:avLst/>
          </a:prstGeom>
          <a:noFill/>
          <a:extLst>
            <a:ext uri="{909E8E84-426E-40DD-AFC4-6F175D3DCCD1}">
              <a14:hiddenFill xmlns:a14="http://schemas.microsoft.com/office/drawing/2010/main">
                <a:solidFill>
                  <a:srgbClr val="FFFFFF"/>
                </a:solidFill>
              </a14:hiddenFill>
            </a:ext>
          </a:extLst>
        </p:spPr>
      </p:pic>
      <p:sp>
        <p:nvSpPr>
          <p:cNvPr id="21" name="Text Box 158"/>
          <p:cNvSpPr txBox="1">
            <a:spLocks noChangeArrowheads="1"/>
          </p:cNvSpPr>
          <p:nvPr/>
        </p:nvSpPr>
        <p:spPr bwMode="auto">
          <a:xfrm>
            <a:off x="685800" y="5486400"/>
            <a:ext cx="55626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200" b="1" dirty="0"/>
              <a:t>Click Validate to review the copied nominations.</a:t>
            </a:r>
          </a:p>
        </p:txBody>
      </p:sp>
      <p:pic>
        <p:nvPicPr>
          <p:cNvPr id="10" name="Picture 9">
            <a:extLst>
              <a:ext uri="{FF2B5EF4-FFF2-40B4-BE49-F238E27FC236}">
                <a16:creationId xmlns:a16="http://schemas.microsoft.com/office/drawing/2014/main" id="{B7108386-6460-45DB-B6C2-D37381406780}"/>
              </a:ext>
            </a:extLst>
          </p:cNvPr>
          <p:cNvPicPr>
            <a:picLocks noChangeAspect="1"/>
          </p:cNvPicPr>
          <p:nvPr/>
        </p:nvPicPr>
        <p:blipFill>
          <a:blip r:embed="rId10"/>
          <a:stretch>
            <a:fillRect/>
          </a:stretch>
        </p:blipFill>
        <p:spPr>
          <a:xfrm>
            <a:off x="6179734" y="5412958"/>
            <a:ext cx="571500" cy="304800"/>
          </a:xfrm>
          <a:prstGeom prst="rect">
            <a:avLst/>
          </a:prstGeom>
        </p:spPr>
      </p:pic>
    </p:spTree>
    <p:extLst>
      <p:ext uri="{BB962C8B-B14F-4D97-AF65-F5344CB8AC3E}">
        <p14:creationId xmlns:p14="http://schemas.microsoft.com/office/powerpoint/2010/main" val="3045849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Quick Reference Guide: How to Copy a Nomination (</a:t>
            </a:r>
            <a:r>
              <a:rPr lang="en-US" sz="2400" dirty="0" err="1"/>
              <a:t>con’t</a:t>
            </a:r>
            <a:r>
              <a:rPr lang="en-US" sz="2400" dirty="0"/>
              <a:t>)</a:t>
            </a:r>
          </a:p>
        </p:txBody>
      </p:sp>
      <p:sp>
        <p:nvSpPr>
          <p:cNvPr id="3" name="Slide Number Placeholder 2"/>
          <p:cNvSpPr>
            <a:spLocks noGrp="1"/>
          </p:cNvSpPr>
          <p:nvPr>
            <p:ph type="sldNum" sz="quarter" idx="10"/>
          </p:nvPr>
        </p:nvSpPr>
        <p:spPr/>
        <p:txBody>
          <a:bodyPr/>
          <a:lstStyle/>
          <a:p>
            <a:pPr>
              <a:defRPr/>
            </a:pPr>
            <a:fld id="{21984E2F-8B2E-4D97-A25A-7AB64BA76606}" type="slidenum">
              <a:rPr lang="en-US" smtClean="0"/>
              <a:pPr>
                <a:defRPr/>
              </a:pPr>
              <a:t>11</a:t>
            </a:fld>
            <a:endParaRPr lang="en-US" dirty="0"/>
          </a:p>
        </p:txBody>
      </p:sp>
      <p:pic>
        <p:nvPicPr>
          <p:cNvPr id="4" name="Picture 68" descr="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143000"/>
            <a:ext cx="309563" cy="309563"/>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61"/>
          <p:cNvSpPr txBox="1">
            <a:spLocks noChangeArrowheads="1"/>
          </p:cNvSpPr>
          <p:nvPr/>
        </p:nvSpPr>
        <p:spPr bwMode="auto">
          <a:xfrm>
            <a:off x="609600" y="1143000"/>
            <a:ext cx="556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200" b="1" dirty="0"/>
              <a:t>If a nomination is invalid, click on the Errors tab and view the errors that need to be addressed.  </a:t>
            </a:r>
          </a:p>
        </p:txBody>
      </p:sp>
      <p:pic>
        <p:nvPicPr>
          <p:cNvPr id="7" name="Picture 69" descr="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4038600"/>
            <a:ext cx="309563" cy="309563"/>
          </a:xfrm>
          <a:prstGeom prst="rect">
            <a:avLst/>
          </a:prstGeom>
          <a:noFill/>
          <a:extLst>
            <a:ext uri="{909E8E84-426E-40DD-AFC4-6F175D3DCCD1}">
              <a14:hiddenFill xmlns:a14="http://schemas.microsoft.com/office/drawing/2010/main">
                <a:solidFill>
                  <a:srgbClr val="FFFFFF"/>
                </a:solidFill>
              </a14:hiddenFill>
            </a:ext>
          </a:extLst>
        </p:spPr>
      </p:pic>
      <p:sp>
        <p:nvSpPr>
          <p:cNvPr id="8" name="Text Box 63"/>
          <p:cNvSpPr txBox="1">
            <a:spLocks noChangeArrowheads="1"/>
          </p:cNvSpPr>
          <p:nvPr/>
        </p:nvSpPr>
        <p:spPr bwMode="auto">
          <a:xfrm>
            <a:off x="762000" y="4038600"/>
            <a:ext cx="3886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200" b="1" dirty="0"/>
              <a:t>After addressing the error, click “Submit” to re-submit the nomination.</a:t>
            </a:r>
          </a:p>
        </p:txBody>
      </p:sp>
      <p:pic>
        <p:nvPicPr>
          <p:cNvPr id="11" name="Picture 10">
            <a:extLst>
              <a:ext uri="{FF2B5EF4-FFF2-40B4-BE49-F238E27FC236}">
                <a16:creationId xmlns:a16="http://schemas.microsoft.com/office/drawing/2014/main" id="{48B6EB14-02A4-4696-A911-8EFECADB9C53}"/>
              </a:ext>
            </a:extLst>
          </p:cNvPr>
          <p:cNvPicPr>
            <a:picLocks noChangeAspect="1"/>
          </p:cNvPicPr>
          <p:nvPr/>
        </p:nvPicPr>
        <p:blipFill>
          <a:blip r:embed="rId4"/>
          <a:stretch>
            <a:fillRect/>
          </a:stretch>
        </p:blipFill>
        <p:spPr>
          <a:xfrm>
            <a:off x="381000" y="1633371"/>
            <a:ext cx="8458200" cy="2372057"/>
          </a:xfrm>
          <a:prstGeom prst="rect">
            <a:avLst/>
          </a:prstGeom>
        </p:spPr>
      </p:pic>
      <p:pic>
        <p:nvPicPr>
          <p:cNvPr id="12" name="Picture 11">
            <a:extLst>
              <a:ext uri="{FF2B5EF4-FFF2-40B4-BE49-F238E27FC236}">
                <a16:creationId xmlns:a16="http://schemas.microsoft.com/office/drawing/2014/main" id="{20E2EB02-305C-4B48-9877-748949DC9E01}"/>
              </a:ext>
            </a:extLst>
          </p:cNvPr>
          <p:cNvPicPr>
            <a:picLocks noChangeAspect="1"/>
          </p:cNvPicPr>
          <p:nvPr/>
        </p:nvPicPr>
        <p:blipFill>
          <a:blip r:embed="rId5"/>
          <a:stretch>
            <a:fillRect/>
          </a:stretch>
        </p:blipFill>
        <p:spPr>
          <a:xfrm>
            <a:off x="5105400" y="4119562"/>
            <a:ext cx="523875" cy="295275"/>
          </a:xfrm>
          <a:prstGeom prst="rect">
            <a:avLst/>
          </a:prstGeom>
        </p:spPr>
      </p:pic>
    </p:spTree>
    <p:extLst>
      <p:ext uri="{BB962C8B-B14F-4D97-AF65-F5344CB8AC3E}">
        <p14:creationId xmlns:p14="http://schemas.microsoft.com/office/powerpoint/2010/main" val="956822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ln w="9525">
                  <a:solidFill>
                    <a:prstClr val="black">
                      <a:lumMod val="75000"/>
                      <a:lumOff val="25000"/>
                    </a:prstClr>
                  </a:solidFill>
                  <a:prstDash val="solid"/>
                </a:ln>
              </a:rPr>
              <a:t>How to View Imbalances via the Customer Account Maintenance Screen</a:t>
            </a:r>
            <a:endParaRPr lang="en-US" dirty="0"/>
          </a:p>
        </p:txBody>
      </p:sp>
      <p:sp>
        <p:nvSpPr>
          <p:cNvPr id="3" name="Slide Number Placeholder 2"/>
          <p:cNvSpPr>
            <a:spLocks noGrp="1"/>
          </p:cNvSpPr>
          <p:nvPr>
            <p:ph type="sldNum" sz="quarter" idx="10"/>
          </p:nvPr>
        </p:nvSpPr>
        <p:spPr/>
        <p:txBody>
          <a:bodyPr/>
          <a:lstStyle/>
          <a:p>
            <a:pPr>
              <a:defRPr/>
            </a:pPr>
            <a:fld id="{21984E2F-8B2E-4D97-A25A-7AB64BA76606}" type="slidenum">
              <a:rPr lang="en-US" smtClean="0"/>
              <a:pPr>
                <a:defRPr/>
              </a:pPr>
              <a:t>12</a:t>
            </a:fld>
            <a:endParaRPr lang="en-US" dirty="0"/>
          </a:p>
        </p:txBody>
      </p:sp>
      <p:pic>
        <p:nvPicPr>
          <p:cNvPr id="4" name="Picture 73" descr="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838200"/>
            <a:ext cx="327025" cy="327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152"/>
          <p:cNvSpPr txBox="1">
            <a:spLocks noChangeArrowheads="1"/>
          </p:cNvSpPr>
          <p:nvPr/>
        </p:nvSpPr>
        <p:spPr bwMode="auto">
          <a:xfrm>
            <a:off x="762000" y="838200"/>
            <a:ext cx="51816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200" b="1" dirty="0"/>
              <a:t>Navigate to the Customer Account Maintenance screen by clicking on CAW Screens, Flowing Gas, Imbalances, Customer Accounts &amp; Authorization to Post Imbalance.</a:t>
            </a:r>
          </a:p>
        </p:txBody>
      </p:sp>
      <p:pic>
        <p:nvPicPr>
          <p:cNvPr id="6" name="Picture 169" descr="No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1129" y="1600200"/>
            <a:ext cx="523875" cy="381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166"/>
          <p:cNvSpPr txBox="1">
            <a:spLocks noChangeArrowheads="1"/>
          </p:cNvSpPr>
          <p:nvPr/>
        </p:nvSpPr>
        <p:spPr bwMode="auto">
          <a:xfrm>
            <a:off x="1524000" y="1600200"/>
            <a:ext cx="3200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1200" b="1" dirty="0"/>
              <a:t>Use the Pick List to Locate your contract</a:t>
            </a:r>
          </a:p>
        </p:txBody>
      </p:sp>
      <p:pic>
        <p:nvPicPr>
          <p:cNvPr id="9" name="Picture 49" descr="0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4944087"/>
            <a:ext cx="327025" cy="327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 Box 12"/>
          <p:cNvSpPr txBox="1">
            <a:spLocks noChangeArrowheads="1"/>
          </p:cNvSpPr>
          <p:nvPr/>
        </p:nvSpPr>
        <p:spPr bwMode="auto">
          <a:xfrm>
            <a:off x="755409" y="4944087"/>
            <a:ext cx="48895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200" b="1" dirty="0"/>
              <a:t>The below Filter Criteria can also be used to return data specific to the criteria entered.  These filters should be selected if user wishes to restrict the data before querying the screen.</a:t>
            </a:r>
            <a:endParaRPr lang="en-US" b="1" dirty="0"/>
          </a:p>
        </p:txBody>
      </p:sp>
      <p:pic>
        <p:nvPicPr>
          <p:cNvPr id="11" name="Picture 4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1129" y="5724453"/>
            <a:ext cx="601980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a:extLst>
              <a:ext uri="{FF2B5EF4-FFF2-40B4-BE49-F238E27FC236}">
                <a16:creationId xmlns:a16="http://schemas.microsoft.com/office/drawing/2014/main" id="{5BAC22C1-052D-4B1E-B6D9-F43D8E2A5624}"/>
              </a:ext>
            </a:extLst>
          </p:cNvPr>
          <p:cNvPicPr>
            <a:picLocks noChangeAspect="1"/>
          </p:cNvPicPr>
          <p:nvPr/>
        </p:nvPicPr>
        <p:blipFill>
          <a:blip r:embed="rId6"/>
          <a:stretch>
            <a:fillRect/>
          </a:stretch>
        </p:blipFill>
        <p:spPr>
          <a:xfrm>
            <a:off x="1118199" y="1961492"/>
            <a:ext cx="5800725" cy="2696871"/>
          </a:xfrm>
          <a:prstGeom prst="rect">
            <a:avLst/>
          </a:prstGeom>
        </p:spPr>
      </p:pic>
      <p:pic>
        <p:nvPicPr>
          <p:cNvPr id="13" name="Picture 12">
            <a:extLst>
              <a:ext uri="{FF2B5EF4-FFF2-40B4-BE49-F238E27FC236}">
                <a16:creationId xmlns:a16="http://schemas.microsoft.com/office/drawing/2014/main" id="{A670510C-F506-4A33-8C36-8289F4F5A894}"/>
              </a:ext>
            </a:extLst>
          </p:cNvPr>
          <p:cNvPicPr>
            <a:picLocks noChangeAspect="1"/>
          </p:cNvPicPr>
          <p:nvPr/>
        </p:nvPicPr>
        <p:blipFill>
          <a:blip r:embed="rId7"/>
          <a:stretch>
            <a:fillRect/>
          </a:stretch>
        </p:blipFill>
        <p:spPr>
          <a:xfrm>
            <a:off x="4647211" y="1570942"/>
            <a:ext cx="4268189" cy="314325"/>
          </a:xfrm>
          <a:prstGeom prst="rect">
            <a:avLst/>
          </a:prstGeom>
        </p:spPr>
      </p:pic>
    </p:spTree>
    <p:extLst>
      <p:ext uri="{BB962C8B-B14F-4D97-AF65-F5344CB8AC3E}">
        <p14:creationId xmlns:p14="http://schemas.microsoft.com/office/powerpoint/2010/main" val="1413056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ln w="9525">
                  <a:solidFill>
                    <a:prstClr val="black">
                      <a:lumMod val="75000"/>
                      <a:lumOff val="25000"/>
                    </a:prstClr>
                  </a:solidFill>
                  <a:prstDash val="solid"/>
                </a:ln>
              </a:rPr>
              <a:t>How to View Imbalances via the Customer Account Maintenance Screen (</a:t>
            </a:r>
            <a:r>
              <a:rPr lang="en-US" sz="2400" dirty="0" err="1">
                <a:ln w="9525">
                  <a:solidFill>
                    <a:prstClr val="black">
                      <a:lumMod val="75000"/>
                      <a:lumOff val="25000"/>
                    </a:prstClr>
                  </a:solidFill>
                  <a:prstDash val="solid"/>
                </a:ln>
              </a:rPr>
              <a:t>con’t</a:t>
            </a:r>
            <a:r>
              <a:rPr lang="en-US" sz="2400" dirty="0">
                <a:ln w="9525">
                  <a:solidFill>
                    <a:prstClr val="black">
                      <a:lumMod val="75000"/>
                      <a:lumOff val="25000"/>
                    </a:prstClr>
                  </a:solidFill>
                  <a:prstDash val="solid"/>
                </a:ln>
              </a:rPr>
              <a:t>)</a:t>
            </a:r>
            <a:endParaRPr lang="en-US" dirty="0"/>
          </a:p>
        </p:txBody>
      </p:sp>
      <p:sp>
        <p:nvSpPr>
          <p:cNvPr id="3" name="Slide Number Placeholder 2"/>
          <p:cNvSpPr>
            <a:spLocks noGrp="1"/>
          </p:cNvSpPr>
          <p:nvPr>
            <p:ph type="sldNum" sz="quarter" idx="10"/>
          </p:nvPr>
        </p:nvSpPr>
        <p:spPr/>
        <p:txBody>
          <a:bodyPr/>
          <a:lstStyle/>
          <a:p>
            <a:pPr>
              <a:defRPr/>
            </a:pPr>
            <a:fld id="{21984E2F-8B2E-4D97-A25A-7AB64BA76606}" type="slidenum">
              <a:rPr lang="en-US" smtClean="0"/>
              <a:pPr>
                <a:defRPr/>
              </a:pPr>
              <a:t>13</a:t>
            </a:fld>
            <a:endParaRPr lang="en-US" dirty="0"/>
          </a:p>
        </p:txBody>
      </p:sp>
      <p:pic>
        <p:nvPicPr>
          <p:cNvPr id="4" name="Picture 52" descr="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14400"/>
            <a:ext cx="314325" cy="314325"/>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53"/>
          <p:cNvSpPr txBox="1">
            <a:spLocks noChangeArrowheads="1"/>
          </p:cNvSpPr>
          <p:nvPr/>
        </p:nvSpPr>
        <p:spPr bwMode="auto">
          <a:xfrm>
            <a:off x="685800" y="934243"/>
            <a:ext cx="58801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200" b="1" dirty="0"/>
              <a:t>Click Query.</a:t>
            </a:r>
          </a:p>
        </p:txBody>
      </p:sp>
      <p:pic>
        <p:nvPicPr>
          <p:cNvPr id="6" name="Picture 15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2950" y="1071562"/>
            <a:ext cx="742950" cy="2286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1" descr="0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676400"/>
            <a:ext cx="319088" cy="319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Box 46"/>
          <p:cNvSpPr txBox="1">
            <a:spLocks noChangeArrowheads="1"/>
          </p:cNvSpPr>
          <p:nvPr/>
        </p:nvSpPr>
        <p:spPr bwMode="auto">
          <a:xfrm>
            <a:off x="685800" y="1676400"/>
            <a:ext cx="8077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1200" b="1" dirty="0"/>
              <a:t>Use the Balance Tab to display data summed by month.  Use the Activity Tab to display data summed by day.</a:t>
            </a:r>
            <a:endParaRPr lang="en-US" b="1" dirty="0"/>
          </a:p>
        </p:txBody>
      </p:sp>
      <p:pic>
        <p:nvPicPr>
          <p:cNvPr id="10" name="Picture 9">
            <a:extLst>
              <a:ext uri="{FF2B5EF4-FFF2-40B4-BE49-F238E27FC236}">
                <a16:creationId xmlns:a16="http://schemas.microsoft.com/office/drawing/2014/main" id="{9C501AAB-82AC-49DE-A60A-E190BA2A87A9}"/>
              </a:ext>
            </a:extLst>
          </p:cNvPr>
          <p:cNvPicPr>
            <a:picLocks noChangeAspect="1"/>
          </p:cNvPicPr>
          <p:nvPr/>
        </p:nvPicPr>
        <p:blipFill>
          <a:blip r:embed="rId5"/>
          <a:stretch>
            <a:fillRect/>
          </a:stretch>
        </p:blipFill>
        <p:spPr>
          <a:xfrm>
            <a:off x="413553" y="2199481"/>
            <a:ext cx="8382000" cy="4090195"/>
          </a:xfrm>
          <a:prstGeom prst="rect">
            <a:avLst/>
          </a:prstGeom>
        </p:spPr>
      </p:pic>
    </p:spTree>
    <p:extLst>
      <p:ext uri="{BB962C8B-B14F-4D97-AF65-F5344CB8AC3E}">
        <p14:creationId xmlns:p14="http://schemas.microsoft.com/office/powerpoint/2010/main" val="194924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Nomination Navigation</a:t>
            </a:r>
          </a:p>
        </p:txBody>
      </p:sp>
      <p:sp>
        <p:nvSpPr>
          <p:cNvPr id="3" name="Slide Number Placeholder 2"/>
          <p:cNvSpPr>
            <a:spLocks noGrp="1"/>
          </p:cNvSpPr>
          <p:nvPr>
            <p:ph type="sldNum" sz="quarter" idx="10"/>
          </p:nvPr>
        </p:nvSpPr>
        <p:spPr/>
        <p:txBody>
          <a:bodyPr/>
          <a:lstStyle/>
          <a:p>
            <a:pPr>
              <a:defRPr/>
            </a:pPr>
            <a:fld id="{21984E2F-8B2E-4D97-A25A-7AB64BA76606}" type="slidenum">
              <a:rPr lang="en-US" smtClean="0"/>
              <a:pPr>
                <a:defRPr/>
              </a:pPr>
              <a:t>14</a:t>
            </a:fld>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270" y="1447800"/>
            <a:ext cx="8113568" cy="2286000"/>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2"/>
          <p:cNvSpPr txBox="1">
            <a:spLocks/>
          </p:cNvSpPr>
          <p:nvPr/>
        </p:nvSpPr>
        <p:spPr>
          <a:xfrm>
            <a:off x="1371600" y="3886200"/>
            <a:ext cx="6400800" cy="2057400"/>
          </a:xfrm>
          <a:prstGeom prst="rect">
            <a:avLst/>
          </a:prstGeom>
        </p:spPr>
        <p:txBody>
          <a:bodyPr>
            <a:normAutofit fontScale="92500" lnSpcReduction="20000"/>
          </a:bodyPr>
          <a:lstStyle>
            <a:lvl1pPr marL="365125" indent="-255588" algn="l" rtl="0" eaLnBrk="1" fontAlgn="base" hangingPunct="1">
              <a:spcBef>
                <a:spcPts val="1200"/>
              </a:spcBef>
              <a:spcAft>
                <a:spcPct val="0"/>
              </a:spcAft>
              <a:buClr>
                <a:srgbClr val="4B734B"/>
              </a:buClr>
              <a:buSzPct val="85000"/>
              <a:buFont typeface="Wingdings" pitchFamily="2" charset="2"/>
              <a:buChar char="Ø"/>
              <a:defRPr lang="en-US" sz="2400" kern="1200" dirty="0">
                <a:solidFill>
                  <a:srgbClr val="083F6E"/>
                </a:solidFill>
                <a:latin typeface="Calibri" pitchFamily="34" charset="0"/>
                <a:ea typeface="+mn-ea"/>
                <a:cs typeface="+mn-cs"/>
              </a:defRPr>
            </a:lvl1pPr>
            <a:lvl2pPr marL="620713" indent="-228600" algn="l" rtl="0" eaLnBrk="1" fontAlgn="base" hangingPunct="1">
              <a:spcBef>
                <a:spcPts val="400"/>
              </a:spcBef>
              <a:spcAft>
                <a:spcPct val="0"/>
              </a:spcAft>
              <a:buClr>
                <a:srgbClr val="4B734B"/>
              </a:buClr>
              <a:buSzPct val="85000"/>
              <a:buFont typeface="Wingdings" pitchFamily="2" charset="2"/>
              <a:buChar char="v"/>
              <a:defRPr lang="en-US" kern="1200" dirty="0">
                <a:solidFill>
                  <a:srgbClr val="404040"/>
                </a:solidFill>
                <a:latin typeface="Calibri" pitchFamily="34" charset="0"/>
                <a:ea typeface="+mn-ea"/>
                <a:cs typeface="+mn-cs"/>
              </a:defRPr>
            </a:lvl2pPr>
            <a:lvl3pPr marL="858838" indent="-228600" algn="l" rtl="0" eaLnBrk="1" fontAlgn="base" hangingPunct="1">
              <a:spcBef>
                <a:spcPts val="350"/>
              </a:spcBef>
              <a:spcAft>
                <a:spcPct val="0"/>
              </a:spcAft>
              <a:buClr>
                <a:srgbClr val="4B734B"/>
              </a:buClr>
              <a:buSzPct val="100000"/>
              <a:buFont typeface="Wingdings 2" pitchFamily="18" charset="2"/>
              <a:buChar char=""/>
              <a:defRPr lang="en-US" sz="1600" kern="1200" dirty="0">
                <a:solidFill>
                  <a:srgbClr val="404040"/>
                </a:solidFill>
                <a:latin typeface="Calibri" pitchFamily="34" charset="0"/>
                <a:ea typeface="+mn-ea"/>
                <a:cs typeface="+mn-cs"/>
              </a:defRPr>
            </a:lvl3pPr>
            <a:lvl4pPr marL="1143000" indent="-228600" algn="l" rtl="0" eaLnBrk="1" fontAlgn="base" hangingPunct="1">
              <a:spcBef>
                <a:spcPts val="350"/>
              </a:spcBef>
              <a:spcAft>
                <a:spcPct val="0"/>
              </a:spcAft>
              <a:buClr>
                <a:srgbClr val="4B734B"/>
              </a:buClr>
              <a:buFont typeface="Wingdings 2" pitchFamily="18" charset="2"/>
              <a:buChar char=""/>
              <a:defRPr lang="en-US" sz="1200" kern="1200" dirty="0">
                <a:solidFill>
                  <a:srgbClr val="404040"/>
                </a:solidFill>
                <a:latin typeface="Calibri" pitchFamily="34" charset="0"/>
                <a:ea typeface="+mn-ea"/>
                <a:cs typeface="+mn-cs"/>
              </a:defRPr>
            </a:lvl4pPr>
            <a:lvl5pPr marL="1371600" indent="-228600" algn="l" rtl="0" eaLnBrk="1" fontAlgn="base" hangingPunct="1">
              <a:spcBef>
                <a:spcPts val="350"/>
              </a:spcBef>
              <a:spcAft>
                <a:spcPct val="0"/>
              </a:spcAft>
              <a:buClr>
                <a:srgbClr val="4B734B"/>
              </a:buClr>
              <a:buFont typeface="Wingdings 2" pitchFamily="18" charset="2"/>
              <a:buChar char=""/>
              <a:defRPr lang="en-US" sz="1000" kern="1200" dirty="0">
                <a:solidFill>
                  <a:srgbClr val="404040"/>
                </a:solidFill>
                <a:latin typeface="Calibri"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US" sz="1800" b="1">
                <a:solidFill>
                  <a:schemeClr val="tx1"/>
                </a:solidFill>
              </a:rPr>
              <a:t>To view upstream/downstream activity (formerly Buy/Sell), from the Menu Bar click on &gt;</a:t>
            </a:r>
          </a:p>
          <a:p>
            <a:r>
              <a:rPr lang="en-US" sz="1800" b="1">
                <a:solidFill>
                  <a:schemeClr val="tx1"/>
                </a:solidFill>
              </a:rPr>
              <a:t>CAW Screens &gt;&gt;</a:t>
            </a:r>
          </a:p>
          <a:p>
            <a:r>
              <a:rPr lang="en-US" sz="1800" b="1">
                <a:solidFill>
                  <a:schemeClr val="tx1"/>
                </a:solidFill>
              </a:rPr>
              <a:t>Nominations &gt;&gt;</a:t>
            </a:r>
          </a:p>
          <a:p>
            <a:r>
              <a:rPr lang="en-US" sz="1800" b="1">
                <a:solidFill>
                  <a:schemeClr val="tx1"/>
                </a:solidFill>
              </a:rPr>
              <a:t>Nomination &gt;&gt;</a:t>
            </a:r>
          </a:p>
          <a:p>
            <a:r>
              <a:rPr lang="en-US" sz="1800" b="1">
                <a:solidFill>
                  <a:schemeClr val="tx1"/>
                </a:solidFill>
              </a:rPr>
              <a:t>Nomination Navigation</a:t>
            </a:r>
          </a:p>
        </p:txBody>
      </p:sp>
    </p:spTree>
    <p:extLst>
      <p:ext uri="{BB962C8B-B14F-4D97-AF65-F5344CB8AC3E}">
        <p14:creationId xmlns:p14="http://schemas.microsoft.com/office/powerpoint/2010/main" val="787872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defRPr/>
            </a:pPr>
            <a:fld id="{21984E2F-8B2E-4D97-A25A-7AB64BA76606}" type="slidenum">
              <a:rPr lang="en-US" smtClean="0"/>
              <a:pPr>
                <a:defRPr/>
              </a:pPr>
              <a:t>15</a:t>
            </a:fld>
            <a:endParaRPr lang="en-US" dirty="0"/>
          </a:p>
        </p:txBody>
      </p:sp>
      <p:sp>
        <p:nvSpPr>
          <p:cNvPr id="5" name="Title 1"/>
          <p:cNvSpPr>
            <a:spLocks noGrp="1"/>
          </p:cNvSpPr>
          <p:nvPr>
            <p:ph type="title"/>
          </p:nvPr>
        </p:nvSpPr>
        <p:spPr>
          <a:xfrm>
            <a:off x="258737" y="5438775"/>
            <a:ext cx="8828114" cy="762000"/>
          </a:xfrm>
        </p:spPr>
        <p:txBody>
          <a:bodyPr>
            <a:normAutofit/>
          </a:bodyPr>
          <a:lstStyle/>
          <a:p>
            <a:pPr algn="l"/>
            <a:r>
              <a:rPr lang="en-US" sz="1600" b="1" dirty="0">
                <a:latin typeface="+mn-lt"/>
              </a:rPr>
              <a:t>Select Location from the dropdown box as well as the date range of the data you want to review.  Click on Retrieve.  </a:t>
            </a:r>
          </a:p>
        </p:txBody>
      </p:sp>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6521" t="17361" r="29177" b="30556"/>
          <a:stretch/>
        </p:blipFill>
        <p:spPr bwMode="auto">
          <a:xfrm>
            <a:off x="457200" y="990600"/>
            <a:ext cx="8296275" cy="428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5908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Run a Report</a:t>
            </a:r>
          </a:p>
        </p:txBody>
      </p:sp>
      <p:sp>
        <p:nvSpPr>
          <p:cNvPr id="3" name="Slide Number Placeholder 2"/>
          <p:cNvSpPr>
            <a:spLocks noGrp="1"/>
          </p:cNvSpPr>
          <p:nvPr>
            <p:ph type="sldNum" sz="quarter" idx="10"/>
          </p:nvPr>
        </p:nvSpPr>
        <p:spPr/>
        <p:txBody>
          <a:bodyPr/>
          <a:lstStyle/>
          <a:p>
            <a:pPr>
              <a:defRPr/>
            </a:pPr>
            <a:fld id="{21984E2F-8B2E-4D97-A25A-7AB64BA76606}" type="slidenum">
              <a:rPr lang="en-US" smtClean="0"/>
              <a:pPr>
                <a:defRPr/>
              </a:pPr>
              <a:t>16</a:t>
            </a:fld>
            <a:endParaRPr lang="en-US" dirty="0"/>
          </a:p>
        </p:txBody>
      </p:sp>
      <p:pic>
        <p:nvPicPr>
          <p:cNvPr id="4" name="Picture 62" descr="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066800"/>
            <a:ext cx="314325"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46"/>
          <p:cNvSpPr txBox="1">
            <a:spLocks noChangeArrowheads="1"/>
          </p:cNvSpPr>
          <p:nvPr/>
        </p:nvSpPr>
        <p:spPr bwMode="auto">
          <a:xfrm>
            <a:off x="609600" y="1052513"/>
            <a:ext cx="3657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eaLnBrk="1" hangingPunct="1">
              <a:spcBef>
                <a:spcPct val="50000"/>
              </a:spcBef>
            </a:pPr>
            <a:r>
              <a:rPr lang="en-US" sz="1200" b="1" dirty="0"/>
              <a:t>To open a Report, navigate to the System menu on the menu bar, click on Report Execution.</a:t>
            </a:r>
          </a:p>
        </p:txBody>
      </p:sp>
      <p:pic>
        <p:nvPicPr>
          <p:cNvPr id="6"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938213"/>
            <a:ext cx="2209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00"/>
          <p:cNvSpPr txBox="1">
            <a:spLocks noChangeArrowheads="1"/>
          </p:cNvSpPr>
          <p:nvPr/>
        </p:nvSpPr>
        <p:spPr bwMode="auto">
          <a:xfrm>
            <a:off x="542925" y="1979168"/>
            <a:ext cx="51054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eaLnBrk="1" hangingPunct="1">
              <a:spcBef>
                <a:spcPct val="50000"/>
              </a:spcBef>
            </a:pPr>
            <a:r>
              <a:rPr lang="en-US" sz="1200" b="1" dirty="0"/>
              <a:t>This screen appears:</a:t>
            </a:r>
          </a:p>
        </p:txBody>
      </p:sp>
      <p:pic>
        <p:nvPicPr>
          <p:cNvPr id="8"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2286000"/>
            <a:ext cx="5995988"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1" descr="0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6237" y="4103076"/>
            <a:ext cx="3333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65"/>
          <p:cNvSpPr txBox="1">
            <a:spLocks noChangeArrowheads="1"/>
          </p:cNvSpPr>
          <p:nvPr/>
        </p:nvSpPr>
        <p:spPr bwMode="auto">
          <a:xfrm>
            <a:off x="788194" y="4132444"/>
            <a:ext cx="5791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eaLnBrk="1" hangingPunct="1">
              <a:spcBef>
                <a:spcPct val="50000"/>
              </a:spcBef>
            </a:pPr>
            <a:r>
              <a:rPr lang="en-US" sz="1200" b="1" dirty="0"/>
              <a:t>Select the Report Type from the dropdown list.</a:t>
            </a:r>
          </a:p>
        </p:txBody>
      </p:sp>
      <p:pic>
        <p:nvPicPr>
          <p:cNvPr id="11" name="Picture 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194" y="4436451"/>
            <a:ext cx="6019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73" descr="0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9911" y="5206169"/>
            <a:ext cx="327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71"/>
          <p:cNvSpPr txBox="1">
            <a:spLocks noChangeArrowheads="1"/>
          </p:cNvSpPr>
          <p:nvPr/>
        </p:nvSpPr>
        <p:spPr bwMode="auto">
          <a:xfrm>
            <a:off x="748739" y="5206169"/>
            <a:ext cx="594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eaLnBrk="1" hangingPunct="1">
              <a:spcBef>
                <a:spcPct val="50000"/>
              </a:spcBef>
            </a:pPr>
            <a:r>
              <a:rPr lang="en-US" sz="1200" b="1" dirty="0"/>
              <a:t>Select the Report from the dropdown list.</a:t>
            </a:r>
          </a:p>
        </p:txBody>
      </p:sp>
      <p:pic>
        <p:nvPicPr>
          <p:cNvPr id="14" name="Picture 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02262" y="5650303"/>
            <a:ext cx="60198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0800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n w="9525">
                  <a:solidFill>
                    <a:prstClr val="black">
                      <a:lumMod val="75000"/>
                      <a:lumOff val="25000"/>
                    </a:prstClr>
                  </a:solidFill>
                  <a:prstDash val="solid"/>
                </a:ln>
              </a:rPr>
              <a:t>How to Run a Report (</a:t>
            </a:r>
            <a:r>
              <a:rPr lang="en-US" dirty="0" err="1">
                <a:ln w="9525">
                  <a:solidFill>
                    <a:prstClr val="black">
                      <a:lumMod val="75000"/>
                      <a:lumOff val="25000"/>
                    </a:prstClr>
                  </a:solidFill>
                  <a:prstDash val="solid"/>
                </a:ln>
              </a:rPr>
              <a:t>con’t</a:t>
            </a:r>
            <a:r>
              <a:rPr lang="en-US" dirty="0">
                <a:ln w="9525">
                  <a:solidFill>
                    <a:prstClr val="black">
                      <a:lumMod val="75000"/>
                      <a:lumOff val="25000"/>
                    </a:prstClr>
                  </a:solidFill>
                  <a:prstDash val="solid"/>
                </a:ln>
              </a:rPr>
              <a:t>)</a:t>
            </a:r>
            <a:endParaRPr lang="en-US" dirty="0"/>
          </a:p>
        </p:txBody>
      </p:sp>
      <p:sp>
        <p:nvSpPr>
          <p:cNvPr id="3" name="Slide Number Placeholder 2"/>
          <p:cNvSpPr>
            <a:spLocks noGrp="1"/>
          </p:cNvSpPr>
          <p:nvPr>
            <p:ph type="sldNum" sz="quarter" idx="10"/>
          </p:nvPr>
        </p:nvSpPr>
        <p:spPr/>
        <p:txBody>
          <a:bodyPr/>
          <a:lstStyle/>
          <a:p>
            <a:pPr>
              <a:defRPr/>
            </a:pPr>
            <a:fld id="{21984E2F-8B2E-4D97-A25A-7AB64BA76606}" type="slidenum">
              <a:rPr lang="en-US" smtClean="0"/>
              <a:pPr>
                <a:defRPr/>
              </a:pPr>
              <a:t>17</a:t>
            </a:fld>
            <a:endParaRPr lang="en-US" dirty="0"/>
          </a:p>
        </p:txBody>
      </p:sp>
      <p:pic>
        <p:nvPicPr>
          <p:cNvPr id="4" name="Picture 147" descr="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979487"/>
            <a:ext cx="327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2"/>
          <p:cNvSpPr txBox="1">
            <a:spLocks noChangeArrowheads="1"/>
          </p:cNvSpPr>
          <p:nvPr/>
        </p:nvSpPr>
        <p:spPr bwMode="auto">
          <a:xfrm>
            <a:off x="762000" y="898598"/>
            <a:ext cx="58674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171450" indent="-171450" algn="l" eaLnBrk="1" hangingPunct="1">
              <a:spcBef>
                <a:spcPct val="50000"/>
              </a:spcBef>
              <a:buFont typeface="Arial" pitchFamily="34" charset="0"/>
              <a:buChar char="•"/>
            </a:pPr>
            <a:r>
              <a:rPr lang="en-US" sz="1200" b="1" dirty="0"/>
              <a:t>The below grid will display the available parameters for the selected report.  Enter the appropriate parameters for the data the user wishes to see in the report.</a:t>
            </a:r>
          </a:p>
          <a:p>
            <a:pPr marL="171450" indent="-171450" algn="l" eaLnBrk="1" hangingPunct="1">
              <a:spcBef>
                <a:spcPct val="50000"/>
              </a:spcBef>
              <a:buFont typeface="Arial" pitchFamily="34" charset="0"/>
              <a:buChar char="•"/>
            </a:pPr>
            <a:r>
              <a:rPr lang="en-US" sz="1200" b="1" dirty="0"/>
              <a:t>If the Ignore </a:t>
            </a:r>
            <a:r>
              <a:rPr lang="en-US" sz="1200" b="1" dirty="0" err="1"/>
              <a:t>Param</a:t>
            </a:r>
            <a:r>
              <a:rPr lang="en-US" sz="1200" b="1" dirty="0"/>
              <a:t> box highlighted below is greyed out, then the parameter is required.  If the Ignore </a:t>
            </a:r>
            <a:r>
              <a:rPr lang="en-US" sz="1200" b="1" dirty="0" err="1"/>
              <a:t>Param</a:t>
            </a:r>
            <a:r>
              <a:rPr lang="en-US" sz="1200" b="1" dirty="0"/>
              <a:t> box is white, the parameter is optional.  Uncheck the Ignore </a:t>
            </a:r>
            <a:r>
              <a:rPr lang="en-US" sz="1200" b="1" dirty="0" err="1"/>
              <a:t>Param</a:t>
            </a:r>
            <a:r>
              <a:rPr lang="en-US" sz="1200" b="1" dirty="0"/>
              <a:t> box for parameters the user wishes to enter and the parameter input field will become editable and the optional parameter can be selected.</a:t>
            </a:r>
          </a:p>
          <a:p>
            <a:pPr marL="171450" indent="-171450" algn="l" eaLnBrk="1" hangingPunct="1">
              <a:spcBef>
                <a:spcPct val="50000"/>
              </a:spcBef>
              <a:buFont typeface="Arial" pitchFamily="34" charset="0"/>
              <a:buChar char="•"/>
            </a:pPr>
            <a:r>
              <a:rPr lang="en-US" sz="1200" b="1" dirty="0"/>
              <a:t>On some reports, if the parameters include both Prod </a:t>
            </a:r>
            <a:r>
              <a:rPr lang="en-US" sz="1200" b="1" dirty="0" err="1"/>
              <a:t>Mth</a:t>
            </a:r>
            <a:r>
              <a:rPr lang="en-US" sz="1200" b="1" dirty="0"/>
              <a:t> and Accounting </a:t>
            </a:r>
            <a:r>
              <a:rPr lang="en-US" sz="1200" b="1" dirty="0" err="1"/>
              <a:t>Mth</a:t>
            </a:r>
            <a:r>
              <a:rPr lang="en-US" sz="1200" b="1" dirty="0"/>
              <a:t>, then one of these two parameters must be entered.</a:t>
            </a:r>
          </a:p>
        </p:txBody>
      </p:sp>
      <p:pic>
        <p:nvPicPr>
          <p:cNvPr id="6"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6618" y="3014516"/>
            <a:ext cx="5929313" cy="194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8" descr="0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500" y="5333999"/>
            <a:ext cx="314325"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66"/>
          <p:cNvSpPr txBox="1">
            <a:spLocks noChangeArrowheads="1"/>
          </p:cNvSpPr>
          <p:nvPr/>
        </p:nvSpPr>
        <p:spPr bwMode="auto">
          <a:xfrm>
            <a:off x="702212" y="5262561"/>
            <a:ext cx="495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eaLnBrk="1" hangingPunct="1">
              <a:spcBef>
                <a:spcPct val="50000"/>
              </a:spcBef>
            </a:pPr>
            <a:r>
              <a:rPr lang="en-US" sz="1200" b="1" dirty="0"/>
              <a:t>After entering all of the require and optional parameters, hit the Execute button on the bottom of the Report Execution screen.</a:t>
            </a:r>
          </a:p>
        </p:txBody>
      </p:sp>
      <p:pic>
        <p:nvPicPr>
          <p:cNvPr id="9"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4587" y="5324692"/>
            <a:ext cx="8096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98224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n w="9525">
                  <a:solidFill>
                    <a:prstClr val="black">
                      <a:lumMod val="75000"/>
                      <a:lumOff val="25000"/>
                    </a:prstClr>
                  </a:solidFill>
                  <a:prstDash val="solid"/>
                </a:ln>
              </a:rPr>
              <a:t>How to Run a Report (</a:t>
            </a:r>
            <a:r>
              <a:rPr lang="en-US" dirty="0" err="1">
                <a:ln w="9525">
                  <a:solidFill>
                    <a:prstClr val="black">
                      <a:lumMod val="75000"/>
                      <a:lumOff val="25000"/>
                    </a:prstClr>
                  </a:solidFill>
                  <a:prstDash val="solid"/>
                </a:ln>
              </a:rPr>
              <a:t>con’t</a:t>
            </a:r>
            <a:r>
              <a:rPr lang="en-US" dirty="0">
                <a:ln w="9525">
                  <a:solidFill>
                    <a:prstClr val="black">
                      <a:lumMod val="75000"/>
                      <a:lumOff val="25000"/>
                    </a:prstClr>
                  </a:solidFill>
                  <a:prstDash val="solid"/>
                </a:ln>
              </a:rPr>
              <a:t>)</a:t>
            </a:r>
            <a:endParaRPr lang="en-US" dirty="0"/>
          </a:p>
        </p:txBody>
      </p:sp>
      <p:sp>
        <p:nvSpPr>
          <p:cNvPr id="3" name="Slide Number Placeholder 2"/>
          <p:cNvSpPr>
            <a:spLocks noGrp="1"/>
          </p:cNvSpPr>
          <p:nvPr>
            <p:ph type="sldNum" sz="quarter" idx="10"/>
          </p:nvPr>
        </p:nvSpPr>
        <p:spPr/>
        <p:txBody>
          <a:bodyPr/>
          <a:lstStyle/>
          <a:p>
            <a:pPr>
              <a:defRPr/>
            </a:pPr>
            <a:fld id="{21984E2F-8B2E-4D97-A25A-7AB64BA76606}" type="slidenum">
              <a:rPr lang="en-US" smtClean="0"/>
              <a:pPr>
                <a:defRPr/>
              </a:pPr>
              <a:t>18</a:t>
            </a:fld>
            <a:endParaRPr lang="en-US" dirty="0"/>
          </a:p>
        </p:txBody>
      </p:sp>
      <p:pic>
        <p:nvPicPr>
          <p:cNvPr id="4" name="Picture 65" descr="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914400"/>
            <a:ext cx="319088"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61"/>
          <p:cNvSpPr txBox="1">
            <a:spLocks noChangeArrowheads="1"/>
          </p:cNvSpPr>
          <p:nvPr/>
        </p:nvSpPr>
        <p:spPr bwMode="auto">
          <a:xfrm>
            <a:off x="799074" y="845344"/>
            <a:ext cx="7430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eaLnBrk="1" hangingPunct="1">
              <a:spcBef>
                <a:spcPct val="50000"/>
              </a:spcBef>
            </a:pPr>
            <a:r>
              <a:rPr lang="en-US" sz="1200" b="1" dirty="0"/>
              <a:t>The below Batch Process screen will pop up on the screen and the report data will be pulled from the database.</a:t>
            </a:r>
          </a:p>
        </p:txBody>
      </p:sp>
      <p:pic>
        <p:nvPicPr>
          <p:cNvPr id="6"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207" y="1302544"/>
            <a:ext cx="5514975"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9" descr="0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725" y="2848707"/>
            <a:ext cx="314325"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5"/>
          <p:cNvSpPr txBox="1">
            <a:spLocks noChangeArrowheads="1"/>
          </p:cNvSpPr>
          <p:nvPr/>
        </p:nvSpPr>
        <p:spPr bwMode="auto">
          <a:xfrm>
            <a:off x="871758" y="2814820"/>
            <a:ext cx="766264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eaLnBrk="1" hangingPunct="1">
              <a:spcBef>
                <a:spcPct val="50000"/>
              </a:spcBef>
            </a:pPr>
            <a:r>
              <a:rPr lang="en-US" sz="1200" b="1" dirty="0"/>
              <a:t>The report will open in a new file output.  The below screen is an Adobe Acrobat PDF file output.  The reports can be output as a Word, Excel, Adobe Acrobat or Crystal file depending on the parameter selected for “Report Export File Type”.</a:t>
            </a:r>
          </a:p>
        </p:txBody>
      </p:sp>
      <p:pic>
        <p:nvPicPr>
          <p:cNvPr id="10" name="Picture 13"/>
          <p:cNvPicPr>
            <a:picLocks noChangeAspect="1" noChangeArrowheads="1"/>
          </p:cNvPicPr>
          <p:nvPr/>
        </p:nvPicPr>
        <p:blipFill rotWithShape="1">
          <a:blip r:embed="rId5">
            <a:extLst>
              <a:ext uri="{28A0092B-C50C-407E-A947-70E740481C1C}">
                <a14:useLocalDpi xmlns:a14="http://schemas.microsoft.com/office/drawing/2010/main" val="0"/>
              </a:ext>
            </a:extLst>
          </a:blip>
          <a:srcRect r="1735" b="40321"/>
          <a:stretch/>
        </p:blipFill>
        <p:spPr bwMode="auto">
          <a:xfrm>
            <a:off x="2044652" y="3637145"/>
            <a:ext cx="5840437" cy="2410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53929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p:txBody>
          <a:bodyPr/>
          <a:lstStyle/>
          <a:p>
            <a:pPr marL="0" indent="0">
              <a:buNone/>
            </a:pPr>
            <a:r>
              <a:rPr lang="en-US" sz="5400" dirty="0"/>
              <a:t>THANK YOU!</a:t>
            </a:r>
          </a:p>
        </p:txBody>
      </p:sp>
      <p:sp>
        <p:nvSpPr>
          <p:cNvPr id="4" name="TextBox 3">
            <a:extLst>
              <a:ext uri="{FF2B5EF4-FFF2-40B4-BE49-F238E27FC236}">
                <a16:creationId xmlns:a16="http://schemas.microsoft.com/office/drawing/2014/main" id="{0E14667E-CADF-4330-BC30-3BE05AAFE4BE}"/>
              </a:ext>
            </a:extLst>
          </p:cNvPr>
          <p:cNvSpPr txBox="1"/>
          <p:nvPr/>
        </p:nvSpPr>
        <p:spPr>
          <a:xfrm flipH="1">
            <a:off x="1371599" y="4343400"/>
            <a:ext cx="6248400" cy="307777"/>
          </a:xfrm>
          <a:prstGeom prst="rect">
            <a:avLst/>
          </a:prstGeom>
          <a:noFill/>
        </p:spPr>
        <p:txBody>
          <a:bodyPr wrap="square" rtlCol="0">
            <a:spAutoFit/>
          </a:bodyPr>
          <a:lstStyle/>
          <a:p>
            <a:r>
              <a:rPr lang="en-US" b="1" dirty="0"/>
              <a:t>Please call the Scheduling Hotline at (303) 763-2906 with any questions</a:t>
            </a:r>
          </a:p>
        </p:txBody>
      </p:sp>
    </p:spTree>
    <p:extLst>
      <p:ext uri="{BB962C8B-B14F-4D97-AF65-F5344CB8AC3E}">
        <p14:creationId xmlns:p14="http://schemas.microsoft.com/office/powerpoint/2010/main" val="2495904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enter a Nomination</a:t>
            </a:r>
          </a:p>
        </p:txBody>
      </p:sp>
      <p:sp>
        <p:nvSpPr>
          <p:cNvPr id="3" name="Slide Number Placeholder 2"/>
          <p:cNvSpPr>
            <a:spLocks noGrp="1"/>
          </p:cNvSpPr>
          <p:nvPr>
            <p:ph type="sldNum" sz="quarter" idx="10"/>
          </p:nvPr>
        </p:nvSpPr>
        <p:spPr/>
        <p:txBody>
          <a:bodyPr/>
          <a:lstStyle/>
          <a:p>
            <a:pPr>
              <a:defRPr/>
            </a:pPr>
            <a:fld id="{21984E2F-8B2E-4D97-A25A-7AB64BA76606}" type="slidenum">
              <a:rPr lang="en-US" smtClean="0"/>
              <a:pPr>
                <a:defRPr/>
              </a:pPr>
              <a:t>2</a:t>
            </a:fld>
            <a:endParaRPr lang="en-US" dirty="0"/>
          </a:p>
        </p:txBody>
      </p:sp>
      <p:pic>
        <p:nvPicPr>
          <p:cNvPr id="4" name="Picture 11" descr="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037" y="990600"/>
            <a:ext cx="314325"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0"/>
          <p:cNvSpPr txBox="1">
            <a:spLocks noChangeArrowheads="1"/>
          </p:cNvSpPr>
          <p:nvPr/>
        </p:nvSpPr>
        <p:spPr bwMode="auto">
          <a:xfrm>
            <a:off x="762000" y="981540"/>
            <a:ext cx="20574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l" eaLnBrk="1" hangingPunct="1">
              <a:spcBef>
                <a:spcPct val="50000"/>
              </a:spcBef>
            </a:pPr>
            <a:r>
              <a:rPr lang="en-US" sz="1200" b="1" dirty="0"/>
              <a:t>To Enter a Nomination, navigate to Menu Bar &gt; CAW Screens &gt;&gt; Nominations &gt;&gt;&gt; Nomination &gt;&gt;&gt;Location-Centric Nomination  Submission.</a:t>
            </a:r>
          </a:p>
        </p:txBody>
      </p:sp>
      <p:pic>
        <p:nvPicPr>
          <p:cNvPr id="6" name="Picture 3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1068852"/>
            <a:ext cx="4600575" cy="120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12" descr="0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726" y="44656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13"/>
          <p:cNvSpPr txBox="1">
            <a:spLocks noChangeArrowheads="1"/>
          </p:cNvSpPr>
          <p:nvPr/>
        </p:nvSpPr>
        <p:spPr bwMode="auto">
          <a:xfrm>
            <a:off x="762000" y="4470400"/>
            <a:ext cx="6553200" cy="276999"/>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l" eaLnBrk="1" hangingPunct="1">
              <a:spcBef>
                <a:spcPct val="50000"/>
              </a:spcBef>
            </a:pPr>
            <a:r>
              <a:rPr lang="en-US" sz="1200" b="1" dirty="0"/>
              <a:t>In the Svc </a:t>
            </a:r>
            <a:r>
              <a:rPr lang="en-US" sz="1200" b="1" dirty="0" err="1"/>
              <a:t>Req</a:t>
            </a:r>
            <a:r>
              <a:rPr lang="en-US" sz="1200" b="1" dirty="0"/>
              <a:t>/Svc </a:t>
            </a:r>
            <a:r>
              <a:rPr lang="en-US" sz="1200" b="1" dirty="0" err="1"/>
              <a:t>Req</a:t>
            </a:r>
            <a:r>
              <a:rPr lang="en-US" sz="1200" b="1" dirty="0"/>
              <a:t> Prop field, input your BA number or select it from the pick list.</a:t>
            </a:r>
          </a:p>
        </p:txBody>
      </p:sp>
      <p:pic>
        <p:nvPicPr>
          <p:cNvPr id="10" name="Picture 3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4770438"/>
            <a:ext cx="6153150"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4" descr="0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5754" y="5435209"/>
            <a:ext cx="314325"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15"/>
          <p:cNvSpPr txBox="1">
            <a:spLocks noChangeArrowheads="1"/>
          </p:cNvSpPr>
          <p:nvPr/>
        </p:nvSpPr>
        <p:spPr bwMode="auto">
          <a:xfrm>
            <a:off x="762000" y="5363771"/>
            <a:ext cx="3276600" cy="646331"/>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l" eaLnBrk="1" hangingPunct="1">
              <a:spcBef>
                <a:spcPct val="50000"/>
              </a:spcBef>
            </a:pPr>
            <a:r>
              <a:rPr lang="en-US" sz="1200" b="1" dirty="0"/>
              <a:t>In the Gas Day field, select the first gas day for which the nomination will be submitted.</a:t>
            </a:r>
          </a:p>
        </p:txBody>
      </p:sp>
      <p:pic>
        <p:nvPicPr>
          <p:cNvPr id="13" name="Picture 3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00549" y="5453063"/>
            <a:ext cx="143827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13"/>
          <p:cNvPicPr/>
          <p:nvPr/>
        </p:nvPicPr>
        <p:blipFill>
          <a:blip r:embed="rId8"/>
          <a:stretch>
            <a:fillRect/>
          </a:stretch>
        </p:blipFill>
        <p:spPr>
          <a:xfrm>
            <a:off x="1241742" y="2410777"/>
            <a:ext cx="6660515" cy="2036445"/>
          </a:xfrm>
          <a:prstGeom prst="rect">
            <a:avLst/>
          </a:prstGeom>
        </p:spPr>
      </p:pic>
      <p:sp>
        <p:nvSpPr>
          <p:cNvPr id="7" name="Rectangle 6">
            <a:extLst>
              <a:ext uri="{FF2B5EF4-FFF2-40B4-BE49-F238E27FC236}">
                <a16:creationId xmlns:a16="http://schemas.microsoft.com/office/drawing/2014/main" id="{2F5E1E7B-5C44-4323-950A-4B4C0BF7D6CA}"/>
              </a:ext>
            </a:extLst>
          </p:cNvPr>
          <p:cNvSpPr/>
          <p:nvPr/>
        </p:nvSpPr>
        <p:spPr>
          <a:xfrm>
            <a:off x="2667000" y="4770438"/>
            <a:ext cx="609600" cy="25717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5975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n w="9525">
                  <a:solidFill>
                    <a:prstClr val="black">
                      <a:lumMod val="75000"/>
                      <a:lumOff val="25000"/>
                    </a:prstClr>
                  </a:solidFill>
                  <a:prstDash val="solid"/>
                </a:ln>
              </a:rPr>
              <a:t>How to enter a Nomination (</a:t>
            </a:r>
            <a:r>
              <a:rPr lang="en-US" dirty="0" err="1">
                <a:ln w="9525">
                  <a:solidFill>
                    <a:prstClr val="black">
                      <a:lumMod val="75000"/>
                      <a:lumOff val="25000"/>
                    </a:prstClr>
                  </a:solidFill>
                  <a:prstDash val="solid"/>
                </a:ln>
              </a:rPr>
              <a:t>con’t</a:t>
            </a:r>
            <a:r>
              <a:rPr lang="en-US" dirty="0">
                <a:ln w="9525">
                  <a:solidFill>
                    <a:prstClr val="black">
                      <a:lumMod val="75000"/>
                      <a:lumOff val="25000"/>
                    </a:prstClr>
                  </a:solidFill>
                  <a:prstDash val="solid"/>
                </a:ln>
              </a:rPr>
              <a:t>)</a:t>
            </a:r>
            <a:endParaRPr lang="en-US" dirty="0"/>
          </a:p>
        </p:txBody>
      </p:sp>
      <p:sp>
        <p:nvSpPr>
          <p:cNvPr id="3" name="Slide Number Placeholder 2"/>
          <p:cNvSpPr>
            <a:spLocks noGrp="1"/>
          </p:cNvSpPr>
          <p:nvPr>
            <p:ph type="sldNum" sz="quarter" idx="10"/>
          </p:nvPr>
        </p:nvSpPr>
        <p:spPr/>
        <p:txBody>
          <a:bodyPr/>
          <a:lstStyle/>
          <a:p>
            <a:pPr>
              <a:defRPr/>
            </a:pPr>
            <a:fld id="{21984E2F-8B2E-4D97-A25A-7AB64BA76606}" type="slidenum">
              <a:rPr lang="en-US" smtClean="0"/>
              <a:pPr>
                <a:defRPr/>
              </a:pPr>
              <a:t>3</a:t>
            </a:fld>
            <a:endParaRPr lang="en-US" dirty="0"/>
          </a:p>
        </p:txBody>
      </p:sp>
      <p:pic>
        <p:nvPicPr>
          <p:cNvPr id="4" name="Picture 16" descr="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286" y="914400"/>
            <a:ext cx="3175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7"/>
          <p:cNvSpPr txBox="1">
            <a:spLocks noChangeArrowheads="1"/>
          </p:cNvSpPr>
          <p:nvPr/>
        </p:nvSpPr>
        <p:spPr bwMode="auto">
          <a:xfrm>
            <a:off x="764345" y="908844"/>
            <a:ext cx="4876800" cy="646112"/>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l" eaLnBrk="1" hangingPunct="1">
              <a:spcBef>
                <a:spcPct val="50000"/>
              </a:spcBef>
            </a:pPr>
            <a:r>
              <a:rPr lang="en-US" sz="1200" b="1" dirty="0"/>
              <a:t>In the </a:t>
            </a:r>
            <a:r>
              <a:rPr lang="en-US" sz="1200" b="1" dirty="0" err="1"/>
              <a:t>Def</a:t>
            </a:r>
            <a:r>
              <a:rPr lang="en-US" sz="1200" b="1" dirty="0"/>
              <a:t> End Gas Day End Date field, verify that the gas day displayed is the date that the nomination will be submitted through, or change the date to the appropriate end date.  </a:t>
            </a:r>
          </a:p>
        </p:txBody>
      </p:sp>
      <p:pic>
        <p:nvPicPr>
          <p:cNvPr id="6" name="Picture 4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1012825"/>
            <a:ext cx="1828800" cy="21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4" descr="No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6761" y="1554956"/>
            <a:ext cx="52387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6"/>
          <p:cNvSpPr txBox="1">
            <a:spLocks noChangeArrowheads="1"/>
          </p:cNvSpPr>
          <p:nvPr/>
        </p:nvSpPr>
        <p:spPr bwMode="auto">
          <a:xfrm>
            <a:off x="2133600" y="1554956"/>
            <a:ext cx="4572000" cy="457200"/>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l" eaLnBrk="1" hangingPunct="1">
              <a:spcBef>
                <a:spcPct val="50000"/>
              </a:spcBef>
            </a:pPr>
            <a:r>
              <a:rPr lang="en-US" sz="1200" b="1" dirty="0"/>
              <a:t>This field defaults based on the preferences in the Nomination Configuration System Preferences.</a:t>
            </a:r>
          </a:p>
        </p:txBody>
      </p:sp>
      <p:pic>
        <p:nvPicPr>
          <p:cNvPr id="9" name="Picture 29" descr="0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1229" y="2057411"/>
            <a:ext cx="314325"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28"/>
          <p:cNvSpPr txBox="1">
            <a:spLocks noChangeArrowheads="1"/>
          </p:cNvSpPr>
          <p:nvPr/>
        </p:nvSpPr>
        <p:spPr bwMode="auto">
          <a:xfrm>
            <a:off x="916745" y="2077255"/>
            <a:ext cx="4572000" cy="274638"/>
          </a:xfrm>
          <a:prstGeom prst="rect">
            <a:avLst/>
          </a:prstGeom>
          <a:noFill/>
          <a:ln>
            <a:noFill/>
          </a:ln>
          <a:effectLst/>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l" eaLnBrk="1" hangingPunct="1">
              <a:spcBef>
                <a:spcPct val="50000"/>
              </a:spcBef>
            </a:pPr>
            <a:r>
              <a:rPr lang="en-US" sz="1200" b="1" dirty="0"/>
              <a:t>Click Retrieve from the Menu Bar.</a:t>
            </a:r>
          </a:p>
        </p:txBody>
      </p:sp>
      <p:pic>
        <p:nvPicPr>
          <p:cNvPr id="11" name="Picture 4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65520" y="2085986"/>
            <a:ext cx="60960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1" descr="0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0461" y="2819400"/>
            <a:ext cx="314325"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32"/>
          <p:cNvSpPr txBox="1">
            <a:spLocks noChangeArrowheads="1"/>
          </p:cNvSpPr>
          <p:nvPr/>
        </p:nvSpPr>
        <p:spPr bwMode="auto">
          <a:xfrm>
            <a:off x="783395" y="2545617"/>
            <a:ext cx="3886200" cy="1200150"/>
          </a:xfrm>
          <a:prstGeom prst="rect">
            <a:avLst/>
          </a:prstGeom>
          <a:noFill/>
          <a:ln>
            <a:noFill/>
          </a:ln>
          <a:effectLst/>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l" eaLnBrk="1" hangingPunct="1">
              <a:spcBef>
                <a:spcPct val="50000"/>
              </a:spcBef>
            </a:pPr>
            <a:r>
              <a:rPr lang="en-US" sz="1200" b="1" dirty="0"/>
              <a:t>The system will open with Location Summary tab shown.  If nominations exist for the Gas Day retrieved, then the nomination quantities will be displayed. Nominations can be modified by double clicking on a line.  Nominations for the Location will be displayed on the PNT (Locations) tab.</a:t>
            </a:r>
          </a:p>
        </p:txBody>
      </p:sp>
      <p:pic>
        <p:nvPicPr>
          <p:cNvPr id="14" name="Picture 4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0" y="2886075"/>
            <a:ext cx="990600" cy="24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6" descr="0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1228" y="3819585"/>
            <a:ext cx="314325"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7"/>
          <p:cNvSpPr txBox="1">
            <a:spLocks noChangeArrowheads="1"/>
          </p:cNvSpPr>
          <p:nvPr/>
        </p:nvSpPr>
        <p:spPr bwMode="auto">
          <a:xfrm>
            <a:off x="869120" y="3745827"/>
            <a:ext cx="5943600" cy="461962"/>
          </a:xfrm>
          <a:prstGeom prst="rect">
            <a:avLst/>
          </a:prstGeom>
          <a:noFill/>
          <a:ln>
            <a:noFill/>
          </a:ln>
          <a:effectLst/>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l" eaLnBrk="1" hangingPunct="1">
              <a:spcBef>
                <a:spcPct val="50000"/>
              </a:spcBef>
            </a:pPr>
            <a:r>
              <a:rPr lang="en-US" sz="1200" b="1" dirty="0"/>
              <a:t>To enter a new nomination click on the PNT (Location) tab and enter a location in the Location field and then enter the following required information.</a:t>
            </a:r>
          </a:p>
        </p:txBody>
      </p:sp>
      <p:pic>
        <p:nvPicPr>
          <p:cNvPr id="17" name="Picture 8" descr="A"/>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76300" y="4207729"/>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 Box 5"/>
          <p:cNvSpPr txBox="1">
            <a:spLocks noChangeArrowheads="1"/>
          </p:cNvSpPr>
          <p:nvPr/>
        </p:nvSpPr>
        <p:spPr bwMode="auto">
          <a:xfrm>
            <a:off x="1295400" y="4202343"/>
            <a:ext cx="6248400" cy="646113"/>
          </a:xfrm>
          <a:prstGeom prst="rect">
            <a:avLst/>
          </a:prstGeom>
          <a:noFill/>
          <a:ln>
            <a:noFill/>
          </a:ln>
          <a:effectLst/>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l" eaLnBrk="1" hangingPunct="1">
              <a:spcBef>
                <a:spcPct val="50000"/>
              </a:spcBef>
            </a:pPr>
            <a:r>
              <a:rPr lang="en-US" sz="1200" b="1" dirty="0"/>
              <a:t>In the Upstream Grid area, enter the </a:t>
            </a:r>
            <a:r>
              <a:rPr lang="en-US" sz="1200" b="1" dirty="0" err="1"/>
              <a:t>Actn</a:t>
            </a:r>
            <a:r>
              <a:rPr lang="en-US" sz="1200" b="1" dirty="0"/>
              <a:t> (data will populate depending on the </a:t>
            </a:r>
            <a:r>
              <a:rPr lang="en-US" sz="1200" b="1" dirty="0" err="1"/>
              <a:t>Actn</a:t>
            </a:r>
            <a:r>
              <a:rPr lang="en-US" sz="1200" b="1" dirty="0"/>
              <a:t> selected).  If not already populated enter TT, Rec Loc, Rec Qty, Up Rank, Up ID, Up Name, and </a:t>
            </a:r>
            <a:r>
              <a:rPr lang="en-US" sz="1200" b="1" dirty="0" err="1"/>
              <a:t>Pkg</a:t>
            </a:r>
            <a:r>
              <a:rPr lang="en-US" sz="1200" b="1" dirty="0"/>
              <a:t> Id (optional).  The below screen shot shows the fields populated.</a:t>
            </a:r>
          </a:p>
        </p:txBody>
      </p:sp>
      <p:pic>
        <p:nvPicPr>
          <p:cNvPr id="24" name="Picture 23">
            <a:extLst>
              <a:ext uri="{FF2B5EF4-FFF2-40B4-BE49-F238E27FC236}">
                <a16:creationId xmlns:a16="http://schemas.microsoft.com/office/drawing/2014/main" id="{24FCA20B-37FE-4A77-8B24-974440863A23}"/>
              </a:ext>
            </a:extLst>
          </p:cNvPr>
          <p:cNvPicPr>
            <a:picLocks noChangeAspect="1"/>
          </p:cNvPicPr>
          <p:nvPr/>
        </p:nvPicPr>
        <p:blipFill>
          <a:blip r:embed="rId11"/>
          <a:stretch>
            <a:fillRect/>
          </a:stretch>
        </p:blipFill>
        <p:spPr>
          <a:xfrm>
            <a:off x="261228" y="5028319"/>
            <a:ext cx="8654172" cy="639926"/>
          </a:xfrm>
          <a:prstGeom prst="rect">
            <a:avLst/>
          </a:prstGeom>
        </p:spPr>
      </p:pic>
      <p:pic>
        <p:nvPicPr>
          <p:cNvPr id="19" name="Picture 18">
            <a:extLst>
              <a:ext uri="{FF2B5EF4-FFF2-40B4-BE49-F238E27FC236}">
                <a16:creationId xmlns:a16="http://schemas.microsoft.com/office/drawing/2014/main" id="{0A68BE19-6767-4C47-8498-5D7D1A1E9E69}"/>
              </a:ext>
            </a:extLst>
          </p:cNvPr>
          <p:cNvPicPr>
            <a:picLocks noChangeAspect="1"/>
          </p:cNvPicPr>
          <p:nvPr/>
        </p:nvPicPr>
        <p:blipFill>
          <a:blip r:embed="rId12"/>
          <a:stretch>
            <a:fillRect/>
          </a:stretch>
        </p:blipFill>
        <p:spPr>
          <a:xfrm>
            <a:off x="7143750" y="3813939"/>
            <a:ext cx="800100" cy="238125"/>
          </a:xfrm>
          <a:prstGeom prst="rect">
            <a:avLst/>
          </a:prstGeom>
        </p:spPr>
      </p:pic>
    </p:spTree>
    <p:extLst>
      <p:ext uri="{BB962C8B-B14F-4D97-AF65-F5344CB8AC3E}">
        <p14:creationId xmlns:p14="http://schemas.microsoft.com/office/powerpoint/2010/main" val="4078448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n w="9525">
                  <a:solidFill>
                    <a:prstClr val="black">
                      <a:lumMod val="75000"/>
                      <a:lumOff val="25000"/>
                    </a:prstClr>
                  </a:solidFill>
                  <a:prstDash val="solid"/>
                </a:ln>
              </a:rPr>
              <a:t>How to enter a Nomination (</a:t>
            </a:r>
            <a:r>
              <a:rPr lang="en-US" dirty="0" err="1">
                <a:ln w="9525">
                  <a:solidFill>
                    <a:prstClr val="black">
                      <a:lumMod val="75000"/>
                      <a:lumOff val="25000"/>
                    </a:prstClr>
                  </a:solidFill>
                  <a:prstDash val="solid"/>
                </a:ln>
              </a:rPr>
              <a:t>con’t</a:t>
            </a:r>
            <a:r>
              <a:rPr lang="en-US" dirty="0">
                <a:ln w="9525">
                  <a:solidFill>
                    <a:prstClr val="black">
                      <a:lumMod val="75000"/>
                      <a:lumOff val="25000"/>
                    </a:prstClr>
                  </a:solidFill>
                  <a:prstDash val="solid"/>
                </a:ln>
              </a:rPr>
              <a:t>)</a:t>
            </a:r>
            <a:endParaRPr lang="en-US" dirty="0"/>
          </a:p>
        </p:txBody>
      </p:sp>
      <p:sp>
        <p:nvSpPr>
          <p:cNvPr id="3" name="Slide Number Placeholder 2"/>
          <p:cNvSpPr>
            <a:spLocks noGrp="1"/>
          </p:cNvSpPr>
          <p:nvPr>
            <p:ph type="sldNum" sz="quarter" idx="10"/>
          </p:nvPr>
        </p:nvSpPr>
        <p:spPr/>
        <p:txBody>
          <a:bodyPr/>
          <a:lstStyle/>
          <a:p>
            <a:pPr>
              <a:defRPr/>
            </a:pPr>
            <a:fld id="{21984E2F-8B2E-4D97-A25A-7AB64BA76606}" type="slidenum">
              <a:rPr lang="en-US" smtClean="0"/>
              <a:pPr>
                <a:defRPr/>
              </a:pPr>
              <a:t>4</a:t>
            </a:fld>
            <a:endParaRPr lang="en-US" dirty="0"/>
          </a:p>
        </p:txBody>
      </p:sp>
      <p:pic>
        <p:nvPicPr>
          <p:cNvPr id="4" name="Picture 12" descr="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315" y="80185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p:cNvSpPr txBox="1">
            <a:spLocks noChangeArrowheads="1"/>
          </p:cNvSpPr>
          <p:nvPr/>
        </p:nvSpPr>
        <p:spPr bwMode="auto">
          <a:xfrm>
            <a:off x="1143000" y="801858"/>
            <a:ext cx="6248400" cy="1016000"/>
          </a:xfrm>
          <a:prstGeom prst="rect">
            <a:avLst/>
          </a:prstGeom>
          <a:noFill/>
          <a:ln>
            <a:noFill/>
          </a:ln>
          <a:effectLst/>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l" eaLnBrk="1" hangingPunct="1">
              <a:spcBef>
                <a:spcPct val="50000"/>
              </a:spcBef>
            </a:pPr>
            <a:r>
              <a:rPr lang="en-US" sz="1200" b="1" dirty="0"/>
              <a:t>In the Downstream Grid area, enter the </a:t>
            </a:r>
            <a:r>
              <a:rPr lang="en-US" sz="1200" b="1" dirty="0" err="1"/>
              <a:t>Actn</a:t>
            </a:r>
            <a:r>
              <a:rPr lang="en-US" sz="1200" b="1" dirty="0"/>
              <a:t> (data will populate depending on the </a:t>
            </a:r>
            <a:r>
              <a:rPr lang="en-US" sz="1200" b="1" dirty="0" err="1"/>
              <a:t>Actn</a:t>
            </a:r>
            <a:r>
              <a:rPr lang="en-US" sz="1200" b="1" dirty="0"/>
              <a:t> selected).  If not already populated, enter TT, Svc </a:t>
            </a:r>
            <a:r>
              <a:rPr lang="en-US" sz="1200" b="1" dirty="0" err="1"/>
              <a:t>Req</a:t>
            </a:r>
            <a:r>
              <a:rPr lang="en-US" sz="1200" b="1" dirty="0"/>
              <a:t> K, Rec Loc, Del Loc, Del Qty, Rec Rank, Path Rank, </a:t>
            </a:r>
            <a:r>
              <a:rPr lang="en-US" sz="1200" b="1" dirty="0" err="1"/>
              <a:t>Pkg</a:t>
            </a:r>
            <a:r>
              <a:rPr lang="en-US" sz="1200" b="1" dirty="0"/>
              <a:t> Id (optional).  The below screen shot shows the fields populated.  To “complete” the nomination double click the line on the Downstream grid and add required information.</a:t>
            </a:r>
          </a:p>
        </p:txBody>
      </p:sp>
      <p:pic>
        <p:nvPicPr>
          <p:cNvPr id="7" name="Picture 21" descr="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138" y="2909669"/>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5"/>
          <p:cNvSpPr txBox="1">
            <a:spLocks noChangeArrowheads="1"/>
          </p:cNvSpPr>
          <p:nvPr/>
        </p:nvSpPr>
        <p:spPr bwMode="auto">
          <a:xfrm>
            <a:off x="1157947" y="3023969"/>
            <a:ext cx="6248400" cy="646113"/>
          </a:xfrm>
          <a:prstGeom prst="rect">
            <a:avLst/>
          </a:prstGeom>
          <a:noFill/>
          <a:ln>
            <a:noFill/>
          </a:ln>
          <a:effectLst/>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l" eaLnBrk="1" hangingPunct="1">
              <a:spcBef>
                <a:spcPct val="50000"/>
              </a:spcBef>
            </a:pPr>
            <a:r>
              <a:rPr lang="en-US" sz="1200" b="1" dirty="0"/>
              <a:t>Double click a line item in the Upstream or Downstream grids to change the location focus to the location that needs to be viewed or to add or modify additional nomination information.</a:t>
            </a:r>
          </a:p>
        </p:txBody>
      </p:sp>
      <p:pic>
        <p:nvPicPr>
          <p:cNvPr id="14" name="Picture 13">
            <a:extLst>
              <a:ext uri="{FF2B5EF4-FFF2-40B4-BE49-F238E27FC236}">
                <a16:creationId xmlns:a16="http://schemas.microsoft.com/office/drawing/2014/main" id="{63B5DBDC-C15B-4C8C-B07F-68A7A387CFED}"/>
              </a:ext>
            </a:extLst>
          </p:cNvPr>
          <p:cNvPicPr>
            <a:picLocks noChangeAspect="1"/>
          </p:cNvPicPr>
          <p:nvPr/>
        </p:nvPicPr>
        <p:blipFill>
          <a:blip r:embed="rId4"/>
          <a:stretch>
            <a:fillRect/>
          </a:stretch>
        </p:blipFill>
        <p:spPr>
          <a:xfrm>
            <a:off x="381000" y="1968206"/>
            <a:ext cx="8534400" cy="721482"/>
          </a:xfrm>
          <a:prstGeom prst="rect">
            <a:avLst/>
          </a:prstGeom>
        </p:spPr>
      </p:pic>
      <p:pic>
        <p:nvPicPr>
          <p:cNvPr id="17" name="Picture 16">
            <a:extLst>
              <a:ext uri="{FF2B5EF4-FFF2-40B4-BE49-F238E27FC236}">
                <a16:creationId xmlns:a16="http://schemas.microsoft.com/office/drawing/2014/main" id="{0F9A2890-A78A-4BF7-860E-1DCC1CA43E1A}"/>
              </a:ext>
            </a:extLst>
          </p:cNvPr>
          <p:cNvPicPr>
            <a:picLocks noChangeAspect="1"/>
          </p:cNvPicPr>
          <p:nvPr/>
        </p:nvPicPr>
        <p:blipFill>
          <a:blip r:embed="rId5"/>
          <a:stretch>
            <a:fillRect/>
          </a:stretch>
        </p:blipFill>
        <p:spPr>
          <a:xfrm>
            <a:off x="381000" y="3681512"/>
            <a:ext cx="8534400" cy="2476500"/>
          </a:xfrm>
          <a:prstGeom prst="rect">
            <a:avLst/>
          </a:prstGeom>
        </p:spPr>
      </p:pic>
    </p:spTree>
    <p:extLst>
      <p:ext uri="{BB962C8B-B14F-4D97-AF65-F5344CB8AC3E}">
        <p14:creationId xmlns:p14="http://schemas.microsoft.com/office/powerpoint/2010/main" val="3871757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n w="9525">
                  <a:solidFill>
                    <a:prstClr val="black">
                      <a:lumMod val="75000"/>
                      <a:lumOff val="25000"/>
                    </a:prstClr>
                  </a:solidFill>
                  <a:prstDash val="solid"/>
                </a:ln>
              </a:rPr>
              <a:t>How to enter a Nomination (</a:t>
            </a:r>
            <a:r>
              <a:rPr lang="en-US" dirty="0" err="1">
                <a:ln w="9525">
                  <a:solidFill>
                    <a:prstClr val="black">
                      <a:lumMod val="75000"/>
                      <a:lumOff val="25000"/>
                    </a:prstClr>
                  </a:solidFill>
                  <a:prstDash val="solid"/>
                </a:ln>
              </a:rPr>
              <a:t>con’t</a:t>
            </a:r>
            <a:r>
              <a:rPr lang="en-US" dirty="0">
                <a:ln w="9525">
                  <a:solidFill>
                    <a:prstClr val="black">
                      <a:lumMod val="75000"/>
                      <a:lumOff val="25000"/>
                    </a:prstClr>
                  </a:solidFill>
                  <a:prstDash val="solid"/>
                </a:ln>
              </a:rPr>
              <a:t>)</a:t>
            </a:r>
            <a:endParaRPr lang="en-US" dirty="0"/>
          </a:p>
        </p:txBody>
      </p:sp>
      <p:sp>
        <p:nvSpPr>
          <p:cNvPr id="3" name="Slide Number Placeholder 2"/>
          <p:cNvSpPr>
            <a:spLocks noGrp="1"/>
          </p:cNvSpPr>
          <p:nvPr>
            <p:ph type="sldNum" sz="quarter" idx="10"/>
          </p:nvPr>
        </p:nvSpPr>
        <p:spPr/>
        <p:txBody>
          <a:bodyPr/>
          <a:lstStyle/>
          <a:p>
            <a:pPr>
              <a:defRPr/>
            </a:pPr>
            <a:fld id="{21984E2F-8B2E-4D97-A25A-7AB64BA76606}" type="slidenum">
              <a:rPr lang="en-US" smtClean="0"/>
              <a:pPr>
                <a:defRPr/>
              </a:pPr>
              <a:t>5</a:t>
            </a:fld>
            <a:endParaRPr lang="en-US" dirty="0"/>
          </a:p>
        </p:txBody>
      </p:sp>
      <p:pic>
        <p:nvPicPr>
          <p:cNvPr id="4" name="Picture 10" descr="No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2232" y="960438"/>
            <a:ext cx="52387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1"/>
          <p:cNvSpPr txBox="1">
            <a:spLocks noChangeArrowheads="1"/>
          </p:cNvSpPr>
          <p:nvPr/>
        </p:nvSpPr>
        <p:spPr bwMode="auto">
          <a:xfrm>
            <a:off x="1689100" y="827088"/>
            <a:ext cx="4953000" cy="647700"/>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l" eaLnBrk="1" hangingPunct="1">
              <a:spcBef>
                <a:spcPct val="50000"/>
              </a:spcBef>
            </a:pPr>
            <a:r>
              <a:rPr lang="en-US" sz="1200" b="1" dirty="0"/>
              <a:t>After entering the required information, the Fuel </a:t>
            </a:r>
            <a:r>
              <a:rPr lang="en-US" sz="1200" b="1" dirty="0" err="1"/>
              <a:t>Qty</a:t>
            </a:r>
            <a:r>
              <a:rPr lang="en-US" sz="1200" b="1" dirty="0"/>
              <a:t> and Nom Del </a:t>
            </a:r>
            <a:r>
              <a:rPr lang="en-US" sz="1200" b="1" dirty="0" err="1"/>
              <a:t>Qty</a:t>
            </a:r>
            <a:r>
              <a:rPr lang="en-US" sz="1200" b="1" dirty="0"/>
              <a:t> fields will automatically be populated based on the applicable fuel rates.</a:t>
            </a:r>
          </a:p>
        </p:txBody>
      </p:sp>
      <p:pic>
        <p:nvPicPr>
          <p:cNvPr id="6" name="Picture 20" descr="No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3553" y="1633538"/>
            <a:ext cx="52387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8"/>
          <p:cNvSpPr txBox="1">
            <a:spLocks noChangeArrowheads="1"/>
          </p:cNvSpPr>
          <p:nvPr/>
        </p:nvSpPr>
        <p:spPr bwMode="auto">
          <a:xfrm>
            <a:off x="1752600" y="1572261"/>
            <a:ext cx="5270500" cy="646113"/>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l" eaLnBrk="1" hangingPunct="1">
              <a:spcBef>
                <a:spcPct val="50000"/>
              </a:spcBef>
            </a:pPr>
            <a:r>
              <a:rPr lang="en-US" sz="1200" b="1" dirty="0"/>
              <a:t>The totals within each of these 2 grids will populate as the records are entered into all the locations for the Upstream and  Downstream grids.</a:t>
            </a:r>
          </a:p>
        </p:txBody>
      </p:sp>
      <p:pic>
        <p:nvPicPr>
          <p:cNvPr id="8" name="Picture 29" descr="No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3553" y="2311059"/>
            <a:ext cx="52387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19"/>
          <p:cNvSpPr txBox="1">
            <a:spLocks noChangeArrowheads="1"/>
          </p:cNvSpPr>
          <p:nvPr/>
        </p:nvSpPr>
        <p:spPr bwMode="auto">
          <a:xfrm>
            <a:off x="1752600" y="2272959"/>
            <a:ext cx="4927600" cy="457200"/>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l" eaLnBrk="1" hangingPunct="1">
              <a:spcBef>
                <a:spcPct val="50000"/>
              </a:spcBef>
            </a:pPr>
            <a:r>
              <a:rPr lang="en-US" sz="1200" b="1" dirty="0"/>
              <a:t>Verify that the receipt variance (Rec Var) and delivery variance (Del Var) are both “0” before proceeding. See screen print below.</a:t>
            </a:r>
          </a:p>
        </p:txBody>
      </p:sp>
      <p:pic>
        <p:nvPicPr>
          <p:cNvPr id="10" name="Picture 29" descr="No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3553" y="3048000"/>
            <a:ext cx="52387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19"/>
          <p:cNvSpPr txBox="1">
            <a:spLocks noChangeArrowheads="1"/>
          </p:cNvSpPr>
          <p:nvPr/>
        </p:nvSpPr>
        <p:spPr bwMode="auto">
          <a:xfrm>
            <a:off x="1714500" y="3009900"/>
            <a:ext cx="4927600" cy="646113"/>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l" eaLnBrk="1" hangingPunct="1">
              <a:spcBef>
                <a:spcPct val="50000"/>
              </a:spcBef>
            </a:pPr>
            <a:r>
              <a:rPr lang="en-US" sz="1200" b="1" dirty="0"/>
              <a:t>Throughout the process, click Validate on the Menu Bar to check for errors.  These should be corrected prior to Submitting nomination.</a:t>
            </a:r>
          </a:p>
        </p:txBody>
      </p:sp>
      <p:pic>
        <p:nvPicPr>
          <p:cNvPr id="12" name="Picture 28" descr="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274" y="3656013"/>
            <a:ext cx="314325"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5"/>
          <p:cNvSpPr txBox="1">
            <a:spLocks noChangeArrowheads="1"/>
          </p:cNvSpPr>
          <p:nvPr/>
        </p:nvSpPr>
        <p:spPr bwMode="auto">
          <a:xfrm>
            <a:off x="887412" y="3656013"/>
            <a:ext cx="6556375" cy="830263"/>
          </a:xfrm>
          <a:prstGeom prst="rect">
            <a:avLst/>
          </a:prstGeom>
          <a:noFill/>
          <a:ln>
            <a:noFill/>
          </a:ln>
          <a:effectLst/>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l" eaLnBrk="1" hangingPunct="1">
              <a:spcBef>
                <a:spcPct val="50000"/>
              </a:spcBef>
            </a:pPr>
            <a:r>
              <a:rPr lang="en-US" sz="1200" b="1" dirty="0"/>
              <a:t>From the Location Summary tab double click a line in the grid to navigate to the PNT (Location) tab with the Location selected for the line item that was double clicked.  Also, the tab displays if the location has a variance or not.  The variances should all be zero before submitting the nomination.</a:t>
            </a:r>
          </a:p>
        </p:txBody>
      </p:sp>
      <p:pic>
        <p:nvPicPr>
          <p:cNvPr id="14" name="Picture 13">
            <a:extLst>
              <a:ext uri="{FF2B5EF4-FFF2-40B4-BE49-F238E27FC236}">
                <a16:creationId xmlns:a16="http://schemas.microsoft.com/office/drawing/2014/main" id="{EB99DF26-DE7B-498F-899D-FF5B263E94B7}"/>
              </a:ext>
            </a:extLst>
          </p:cNvPr>
          <p:cNvPicPr>
            <a:picLocks noChangeAspect="1"/>
          </p:cNvPicPr>
          <p:nvPr/>
        </p:nvPicPr>
        <p:blipFill>
          <a:blip r:embed="rId4"/>
          <a:stretch>
            <a:fillRect/>
          </a:stretch>
        </p:blipFill>
        <p:spPr>
          <a:xfrm>
            <a:off x="206375" y="4474687"/>
            <a:ext cx="8362950" cy="885825"/>
          </a:xfrm>
          <a:prstGeom prst="rect">
            <a:avLst/>
          </a:prstGeom>
        </p:spPr>
      </p:pic>
      <p:pic>
        <p:nvPicPr>
          <p:cNvPr id="16" name="Picture 15">
            <a:extLst>
              <a:ext uri="{FF2B5EF4-FFF2-40B4-BE49-F238E27FC236}">
                <a16:creationId xmlns:a16="http://schemas.microsoft.com/office/drawing/2014/main" id="{BD32D574-9BFC-4272-978B-C76D19C566A2}"/>
              </a:ext>
            </a:extLst>
          </p:cNvPr>
          <p:cNvPicPr>
            <a:picLocks noChangeAspect="1"/>
          </p:cNvPicPr>
          <p:nvPr/>
        </p:nvPicPr>
        <p:blipFill>
          <a:blip r:embed="rId5"/>
          <a:stretch>
            <a:fillRect/>
          </a:stretch>
        </p:blipFill>
        <p:spPr>
          <a:xfrm>
            <a:off x="234950" y="5360512"/>
            <a:ext cx="8334375" cy="209550"/>
          </a:xfrm>
          <a:prstGeom prst="rect">
            <a:avLst/>
          </a:prstGeom>
        </p:spPr>
      </p:pic>
      <p:pic>
        <p:nvPicPr>
          <p:cNvPr id="17" name="Picture 16">
            <a:extLst>
              <a:ext uri="{FF2B5EF4-FFF2-40B4-BE49-F238E27FC236}">
                <a16:creationId xmlns:a16="http://schemas.microsoft.com/office/drawing/2014/main" id="{CC64614E-A25F-498B-8F8D-3AEE8787882F}"/>
              </a:ext>
            </a:extLst>
          </p:cNvPr>
          <p:cNvPicPr>
            <a:picLocks noChangeAspect="1"/>
          </p:cNvPicPr>
          <p:nvPr/>
        </p:nvPicPr>
        <p:blipFill>
          <a:blip r:embed="rId6"/>
          <a:stretch>
            <a:fillRect/>
          </a:stretch>
        </p:blipFill>
        <p:spPr>
          <a:xfrm>
            <a:off x="234950" y="5571784"/>
            <a:ext cx="8334375" cy="180975"/>
          </a:xfrm>
          <a:prstGeom prst="rect">
            <a:avLst/>
          </a:prstGeom>
        </p:spPr>
      </p:pic>
      <p:pic>
        <p:nvPicPr>
          <p:cNvPr id="15" name="Picture 14">
            <a:extLst>
              <a:ext uri="{FF2B5EF4-FFF2-40B4-BE49-F238E27FC236}">
                <a16:creationId xmlns:a16="http://schemas.microsoft.com/office/drawing/2014/main" id="{0FED75D9-D47B-4D87-9B04-34CEEED2DE9D}"/>
              </a:ext>
            </a:extLst>
          </p:cNvPr>
          <p:cNvPicPr>
            <a:picLocks noChangeAspect="1"/>
          </p:cNvPicPr>
          <p:nvPr/>
        </p:nvPicPr>
        <p:blipFill>
          <a:blip r:embed="rId7"/>
          <a:stretch>
            <a:fillRect/>
          </a:stretch>
        </p:blipFill>
        <p:spPr>
          <a:xfrm>
            <a:off x="7711001" y="3098930"/>
            <a:ext cx="523875" cy="295275"/>
          </a:xfrm>
          <a:prstGeom prst="rect">
            <a:avLst/>
          </a:prstGeom>
        </p:spPr>
      </p:pic>
      <p:pic>
        <p:nvPicPr>
          <p:cNvPr id="18" name="Picture 17">
            <a:extLst>
              <a:ext uri="{FF2B5EF4-FFF2-40B4-BE49-F238E27FC236}">
                <a16:creationId xmlns:a16="http://schemas.microsoft.com/office/drawing/2014/main" id="{8678582B-1C49-4DCD-A5BF-3151F48BDEC1}"/>
              </a:ext>
            </a:extLst>
          </p:cNvPr>
          <p:cNvPicPr>
            <a:picLocks noChangeAspect="1"/>
          </p:cNvPicPr>
          <p:nvPr/>
        </p:nvPicPr>
        <p:blipFill>
          <a:blip r:embed="rId8"/>
          <a:stretch>
            <a:fillRect/>
          </a:stretch>
        </p:blipFill>
        <p:spPr>
          <a:xfrm>
            <a:off x="6846514" y="3082962"/>
            <a:ext cx="542925" cy="295275"/>
          </a:xfrm>
          <a:prstGeom prst="rect">
            <a:avLst/>
          </a:prstGeom>
        </p:spPr>
      </p:pic>
      <p:pic>
        <p:nvPicPr>
          <p:cNvPr id="20" name="Picture 19">
            <a:extLst>
              <a:ext uri="{FF2B5EF4-FFF2-40B4-BE49-F238E27FC236}">
                <a16:creationId xmlns:a16="http://schemas.microsoft.com/office/drawing/2014/main" id="{3A1E7166-C5AD-40F3-84FA-8E724BC05DF3}"/>
              </a:ext>
            </a:extLst>
          </p:cNvPr>
          <p:cNvPicPr>
            <a:picLocks noChangeAspect="1"/>
          </p:cNvPicPr>
          <p:nvPr/>
        </p:nvPicPr>
        <p:blipFill>
          <a:blip r:embed="rId9"/>
          <a:stretch>
            <a:fillRect/>
          </a:stretch>
        </p:blipFill>
        <p:spPr>
          <a:xfrm>
            <a:off x="6781072" y="2281724"/>
            <a:ext cx="619125" cy="428625"/>
          </a:xfrm>
          <a:prstGeom prst="rect">
            <a:avLst/>
          </a:prstGeom>
        </p:spPr>
      </p:pic>
      <p:pic>
        <p:nvPicPr>
          <p:cNvPr id="21" name="Picture 20">
            <a:extLst>
              <a:ext uri="{FF2B5EF4-FFF2-40B4-BE49-F238E27FC236}">
                <a16:creationId xmlns:a16="http://schemas.microsoft.com/office/drawing/2014/main" id="{A5C071B2-3599-4FB5-91EA-324469D051B7}"/>
              </a:ext>
            </a:extLst>
          </p:cNvPr>
          <p:cNvPicPr>
            <a:picLocks noChangeAspect="1"/>
          </p:cNvPicPr>
          <p:nvPr/>
        </p:nvPicPr>
        <p:blipFill>
          <a:blip r:embed="rId10"/>
          <a:stretch>
            <a:fillRect/>
          </a:stretch>
        </p:blipFill>
        <p:spPr>
          <a:xfrm>
            <a:off x="7692455" y="2281724"/>
            <a:ext cx="619125" cy="438150"/>
          </a:xfrm>
          <a:prstGeom prst="rect">
            <a:avLst/>
          </a:prstGeom>
        </p:spPr>
      </p:pic>
    </p:spTree>
    <p:extLst>
      <p:ext uri="{BB962C8B-B14F-4D97-AF65-F5344CB8AC3E}">
        <p14:creationId xmlns:p14="http://schemas.microsoft.com/office/powerpoint/2010/main" val="117745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Park &amp; Loan / SRO Nominations</a:t>
            </a:r>
          </a:p>
        </p:txBody>
      </p:sp>
      <p:sp>
        <p:nvSpPr>
          <p:cNvPr id="3" name="Slide Number Placeholder 2"/>
          <p:cNvSpPr>
            <a:spLocks noGrp="1"/>
          </p:cNvSpPr>
          <p:nvPr>
            <p:ph type="sldNum" sz="quarter" idx="10"/>
          </p:nvPr>
        </p:nvSpPr>
        <p:spPr/>
        <p:txBody>
          <a:bodyPr/>
          <a:lstStyle/>
          <a:p>
            <a:pPr>
              <a:defRPr/>
            </a:pPr>
            <a:fld id="{89DC443A-36BE-4443-9A52-BF8B50E516DC}" type="slidenum">
              <a:rPr lang="en-US" smtClean="0"/>
              <a:pPr>
                <a:defRPr/>
              </a:pPr>
              <a:t>6</a:t>
            </a:fld>
            <a:endParaRPr lang="en-US" dirty="0"/>
          </a:p>
        </p:txBody>
      </p:sp>
      <p:sp>
        <p:nvSpPr>
          <p:cNvPr id="5" name="TextBox 4"/>
          <p:cNvSpPr txBox="1"/>
          <p:nvPr/>
        </p:nvSpPr>
        <p:spPr>
          <a:xfrm>
            <a:off x="152400" y="903386"/>
            <a:ext cx="8193205" cy="954107"/>
          </a:xfrm>
          <a:prstGeom prst="rect">
            <a:avLst/>
          </a:prstGeom>
          <a:noFill/>
        </p:spPr>
        <p:txBody>
          <a:bodyPr wrap="none" rtlCol="0">
            <a:spAutoFit/>
          </a:bodyPr>
          <a:lstStyle/>
          <a:p>
            <a:pPr algn="l"/>
            <a:r>
              <a:rPr lang="en-US" dirty="0"/>
              <a:t>In Connect, the nomination for a PALS or SRO Transaction requires a path nomination to or from a </a:t>
            </a:r>
          </a:p>
          <a:p>
            <a:pPr algn="l"/>
            <a:r>
              <a:rPr lang="en-US" dirty="0"/>
              <a:t>‘Virtual’ meter specifically created for that service type.  In the example below detailing a nomination </a:t>
            </a:r>
          </a:p>
          <a:p>
            <a:pPr algn="l"/>
            <a:r>
              <a:rPr lang="en-US" dirty="0"/>
              <a:t>for a SRO Park &amp; Loan, notice the path of the gas for both the Loan &amp; Park are to a Virtual Pals </a:t>
            </a:r>
          </a:p>
          <a:p>
            <a:pPr algn="l"/>
            <a:r>
              <a:rPr lang="en-US" dirty="0"/>
              <a:t>Meter.</a:t>
            </a:r>
          </a:p>
        </p:txBody>
      </p:sp>
      <p:pic>
        <p:nvPicPr>
          <p:cNvPr id="4" name="Picture 3">
            <a:extLst>
              <a:ext uri="{FF2B5EF4-FFF2-40B4-BE49-F238E27FC236}">
                <a16:creationId xmlns:a16="http://schemas.microsoft.com/office/drawing/2014/main" id="{8BE13C21-ADE8-449A-A681-BD842EEE0339}"/>
              </a:ext>
            </a:extLst>
          </p:cNvPr>
          <p:cNvPicPr>
            <a:picLocks noChangeAspect="1"/>
          </p:cNvPicPr>
          <p:nvPr/>
        </p:nvPicPr>
        <p:blipFill>
          <a:blip r:embed="rId2"/>
          <a:stretch>
            <a:fillRect/>
          </a:stretch>
        </p:blipFill>
        <p:spPr>
          <a:xfrm>
            <a:off x="0" y="2125187"/>
            <a:ext cx="9144000" cy="2607626"/>
          </a:xfrm>
          <a:prstGeom prst="rect">
            <a:avLst/>
          </a:prstGeom>
        </p:spPr>
      </p:pic>
    </p:spTree>
    <p:extLst>
      <p:ext uri="{BB962C8B-B14F-4D97-AF65-F5344CB8AC3E}">
        <p14:creationId xmlns:p14="http://schemas.microsoft.com/office/powerpoint/2010/main" val="144728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Park &amp; Loan / SRO Nominations (</a:t>
            </a:r>
            <a:r>
              <a:rPr lang="en-US" dirty="0" err="1"/>
              <a:t>con’t</a:t>
            </a:r>
            <a:r>
              <a:rPr lang="en-US" dirty="0"/>
              <a:t>)</a:t>
            </a:r>
          </a:p>
        </p:txBody>
      </p:sp>
      <p:sp>
        <p:nvSpPr>
          <p:cNvPr id="3" name="Slide Number Placeholder 2"/>
          <p:cNvSpPr>
            <a:spLocks noGrp="1"/>
          </p:cNvSpPr>
          <p:nvPr>
            <p:ph type="sldNum" sz="quarter" idx="10"/>
          </p:nvPr>
        </p:nvSpPr>
        <p:spPr/>
        <p:txBody>
          <a:bodyPr/>
          <a:lstStyle/>
          <a:p>
            <a:pPr>
              <a:defRPr/>
            </a:pPr>
            <a:fld id="{89DC443A-36BE-4443-9A52-BF8B50E516DC}" type="slidenum">
              <a:rPr lang="en-US" smtClean="0"/>
              <a:pPr>
                <a:defRPr/>
              </a:pPr>
              <a:t>7</a:t>
            </a:fld>
            <a:endParaRPr lang="en-US" dirty="0"/>
          </a:p>
        </p:txBody>
      </p:sp>
      <p:sp>
        <p:nvSpPr>
          <p:cNvPr id="4" name="TextBox 3"/>
          <p:cNvSpPr txBox="1"/>
          <p:nvPr/>
        </p:nvSpPr>
        <p:spPr>
          <a:xfrm>
            <a:off x="304800" y="990600"/>
            <a:ext cx="8063489" cy="523220"/>
          </a:xfrm>
          <a:prstGeom prst="rect">
            <a:avLst/>
          </a:prstGeom>
          <a:noFill/>
        </p:spPr>
        <p:txBody>
          <a:bodyPr wrap="none" rtlCol="0">
            <a:spAutoFit/>
          </a:bodyPr>
          <a:lstStyle/>
          <a:p>
            <a:pPr algn="l"/>
            <a:r>
              <a:rPr lang="en-US" dirty="0"/>
              <a:t>To complete the nomination at the ‘Virtual’ meter, all that is required is an ‘</a:t>
            </a:r>
            <a:r>
              <a:rPr lang="en-US" dirty="0" err="1"/>
              <a:t>Offsystem</a:t>
            </a:r>
            <a:r>
              <a:rPr lang="en-US" dirty="0"/>
              <a:t> Supply’  and/or</a:t>
            </a:r>
          </a:p>
          <a:p>
            <a:pPr algn="l"/>
            <a:r>
              <a:rPr lang="en-US" dirty="0"/>
              <a:t>‘Offsystem Market equal to the Park and/or Loan volume.</a:t>
            </a:r>
          </a:p>
        </p:txBody>
      </p:sp>
      <p:pic>
        <p:nvPicPr>
          <p:cNvPr id="7" name="Picture 6">
            <a:extLst>
              <a:ext uri="{FF2B5EF4-FFF2-40B4-BE49-F238E27FC236}">
                <a16:creationId xmlns:a16="http://schemas.microsoft.com/office/drawing/2014/main" id="{2DE0E45A-252D-4540-91D8-A88C6E157392}"/>
              </a:ext>
            </a:extLst>
          </p:cNvPr>
          <p:cNvPicPr>
            <a:picLocks noChangeAspect="1"/>
          </p:cNvPicPr>
          <p:nvPr/>
        </p:nvPicPr>
        <p:blipFill>
          <a:blip r:embed="rId2"/>
          <a:stretch>
            <a:fillRect/>
          </a:stretch>
        </p:blipFill>
        <p:spPr>
          <a:xfrm>
            <a:off x="-1" y="1762142"/>
            <a:ext cx="9143999" cy="696630"/>
          </a:xfrm>
          <a:prstGeom prst="rect">
            <a:avLst/>
          </a:prstGeom>
        </p:spPr>
      </p:pic>
      <p:pic>
        <p:nvPicPr>
          <p:cNvPr id="8" name="Picture 7">
            <a:extLst>
              <a:ext uri="{FF2B5EF4-FFF2-40B4-BE49-F238E27FC236}">
                <a16:creationId xmlns:a16="http://schemas.microsoft.com/office/drawing/2014/main" id="{87BEEE30-8163-4F92-BE10-45F9137E436B}"/>
              </a:ext>
            </a:extLst>
          </p:cNvPr>
          <p:cNvPicPr>
            <a:picLocks noChangeAspect="1"/>
          </p:cNvPicPr>
          <p:nvPr/>
        </p:nvPicPr>
        <p:blipFill>
          <a:blip r:embed="rId3"/>
          <a:stretch>
            <a:fillRect/>
          </a:stretch>
        </p:blipFill>
        <p:spPr>
          <a:xfrm>
            <a:off x="13447" y="2466990"/>
            <a:ext cx="9144000" cy="246343"/>
          </a:xfrm>
          <a:prstGeom prst="rect">
            <a:avLst/>
          </a:prstGeom>
        </p:spPr>
      </p:pic>
      <p:pic>
        <p:nvPicPr>
          <p:cNvPr id="9" name="Picture 8">
            <a:extLst>
              <a:ext uri="{FF2B5EF4-FFF2-40B4-BE49-F238E27FC236}">
                <a16:creationId xmlns:a16="http://schemas.microsoft.com/office/drawing/2014/main" id="{2059A0B6-CFC2-477D-903A-36FA93CBAD43}"/>
              </a:ext>
            </a:extLst>
          </p:cNvPr>
          <p:cNvPicPr>
            <a:picLocks noChangeAspect="1"/>
          </p:cNvPicPr>
          <p:nvPr/>
        </p:nvPicPr>
        <p:blipFill>
          <a:blip r:embed="rId4"/>
          <a:stretch>
            <a:fillRect/>
          </a:stretch>
        </p:blipFill>
        <p:spPr>
          <a:xfrm>
            <a:off x="-2" y="3160391"/>
            <a:ext cx="9144000" cy="251723"/>
          </a:xfrm>
          <a:prstGeom prst="rect">
            <a:avLst/>
          </a:prstGeom>
        </p:spPr>
      </p:pic>
      <p:pic>
        <p:nvPicPr>
          <p:cNvPr id="10" name="Picture 9">
            <a:extLst>
              <a:ext uri="{FF2B5EF4-FFF2-40B4-BE49-F238E27FC236}">
                <a16:creationId xmlns:a16="http://schemas.microsoft.com/office/drawing/2014/main" id="{EE553A0C-6B3B-4A66-9E34-0A42CC381A64}"/>
              </a:ext>
            </a:extLst>
          </p:cNvPr>
          <p:cNvPicPr>
            <a:picLocks noChangeAspect="1"/>
          </p:cNvPicPr>
          <p:nvPr/>
        </p:nvPicPr>
        <p:blipFill>
          <a:blip r:embed="rId5"/>
          <a:stretch>
            <a:fillRect/>
          </a:stretch>
        </p:blipFill>
        <p:spPr>
          <a:xfrm>
            <a:off x="-2" y="3414952"/>
            <a:ext cx="9144000" cy="240323"/>
          </a:xfrm>
          <a:prstGeom prst="rect">
            <a:avLst/>
          </a:prstGeom>
        </p:spPr>
      </p:pic>
      <p:pic>
        <p:nvPicPr>
          <p:cNvPr id="11" name="Picture 10">
            <a:extLst>
              <a:ext uri="{FF2B5EF4-FFF2-40B4-BE49-F238E27FC236}">
                <a16:creationId xmlns:a16="http://schemas.microsoft.com/office/drawing/2014/main" id="{9133B44D-EA9C-4CAE-AF7B-1009380748C6}"/>
              </a:ext>
            </a:extLst>
          </p:cNvPr>
          <p:cNvPicPr>
            <a:picLocks noChangeAspect="1"/>
          </p:cNvPicPr>
          <p:nvPr/>
        </p:nvPicPr>
        <p:blipFill>
          <a:blip r:embed="rId6"/>
          <a:stretch>
            <a:fillRect/>
          </a:stretch>
        </p:blipFill>
        <p:spPr>
          <a:xfrm>
            <a:off x="0" y="3030101"/>
            <a:ext cx="9144000" cy="128871"/>
          </a:xfrm>
          <a:prstGeom prst="rect">
            <a:avLst/>
          </a:prstGeom>
        </p:spPr>
      </p:pic>
    </p:spTree>
    <p:extLst>
      <p:ext uri="{BB962C8B-B14F-4D97-AF65-F5344CB8AC3E}">
        <p14:creationId xmlns:p14="http://schemas.microsoft.com/office/powerpoint/2010/main" val="877008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Quick Reference Guide: How to Copy a Nomination</a:t>
            </a:r>
          </a:p>
        </p:txBody>
      </p:sp>
      <p:sp>
        <p:nvSpPr>
          <p:cNvPr id="3" name="Slide Number Placeholder 2"/>
          <p:cNvSpPr>
            <a:spLocks noGrp="1"/>
          </p:cNvSpPr>
          <p:nvPr>
            <p:ph type="sldNum" sz="quarter" idx="10"/>
          </p:nvPr>
        </p:nvSpPr>
        <p:spPr/>
        <p:txBody>
          <a:bodyPr/>
          <a:lstStyle/>
          <a:p>
            <a:pPr>
              <a:defRPr/>
            </a:pPr>
            <a:fld id="{21984E2F-8B2E-4D97-A25A-7AB64BA76606}" type="slidenum">
              <a:rPr lang="en-US" smtClean="0"/>
              <a:pPr>
                <a:defRPr/>
              </a:pPr>
              <a:t>8</a:t>
            </a:fld>
            <a:endParaRPr lang="en-US" dirty="0"/>
          </a:p>
        </p:txBody>
      </p:sp>
      <p:pic>
        <p:nvPicPr>
          <p:cNvPr id="4" name="Picture 142" descr="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066800"/>
            <a:ext cx="314325" cy="314325"/>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141"/>
          <p:cNvSpPr txBox="1">
            <a:spLocks noChangeArrowheads="1"/>
          </p:cNvSpPr>
          <p:nvPr/>
        </p:nvSpPr>
        <p:spPr bwMode="auto">
          <a:xfrm>
            <a:off x="609600" y="1066800"/>
            <a:ext cx="5867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200" b="1" dirty="0"/>
              <a:t> Open the</a:t>
            </a:r>
            <a:r>
              <a:rPr lang="en-US" sz="1200" b="1" dirty="0">
                <a:solidFill>
                  <a:srgbClr val="002060"/>
                </a:solidFill>
              </a:rPr>
              <a:t> </a:t>
            </a:r>
            <a:r>
              <a:rPr lang="en-US" sz="1200" b="1" dirty="0"/>
              <a:t>Location-Centric</a:t>
            </a:r>
            <a:r>
              <a:rPr lang="en-US" sz="1200" b="1" dirty="0">
                <a:solidFill>
                  <a:srgbClr val="002060"/>
                </a:solidFill>
              </a:rPr>
              <a:t> </a:t>
            </a:r>
            <a:r>
              <a:rPr lang="en-US" sz="1200" b="1" dirty="0"/>
              <a:t>Nomination Submission screen</a:t>
            </a:r>
          </a:p>
        </p:txBody>
      </p:sp>
      <p:pic>
        <p:nvPicPr>
          <p:cNvPr id="6" name="Picture 15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1662" y="1717114"/>
            <a:ext cx="7162800" cy="553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155"/>
          <p:cNvSpPr txBox="1">
            <a:spLocks noChangeArrowheads="1"/>
          </p:cNvSpPr>
          <p:nvPr/>
        </p:nvSpPr>
        <p:spPr bwMode="auto">
          <a:xfrm>
            <a:off x="619125" y="2270919"/>
            <a:ext cx="58674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200" b="1" dirty="0"/>
              <a:t>The below Screen will appear.</a:t>
            </a:r>
          </a:p>
        </p:txBody>
      </p:sp>
      <p:pic>
        <p:nvPicPr>
          <p:cNvPr id="10" name="Picture 15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5324" y="2545557"/>
            <a:ext cx="7159137"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43" descr="0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427" y="4547431"/>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12" name="Text Box 144"/>
          <p:cNvSpPr txBox="1">
            <a:spLocks noChangeArrowheads="1"/>
          </p:cNvSpPr>
          <p:nvPr/>
        </p:nvSpPr>
        <p:spPr bwMode="auto">
          <a:xfrm>
            <a:off x="621909" y="4558777"/>
            <a:ext cx="5486400" cy="274638"/>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200" b="1" dirty="0"/>
              <a:t>In the Svc </a:t>
            </a:r>
            <a:r>
              <a:rPr lang="en-US" sz="1200" b="1" dirty="0" err="1"/>
              <a:t>Req</a:t>
            </a:r>
            <a:r>
              <a:rPr lang="en-US" sz="1200" b="1" dirty="0"/>
              <a:t> field, select the appropriate service requester.</a:t>
            </a:r>
          </a:p>
        </p:txBody>
      </p:sp>
      <p:pic>
        <p:nvPicPr>
          <p:cNvPr id="13" name="Picture 14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94936" y="4999405"/>
            <a:ext cx="2981325" cy="19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002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Quick Reference Guide: How to Copy a Nomination (</a:t>
            </a:r>
            <a:r>
              <a:rPr lang="en-US" sz="2400" dirty="0" err="1"/>
              <a:t>con’t</a:t>
            </a:r>
            <a:r>
              <a:rPr lang="en-US" sz="2400" dirty="0"/>
              <a:t>)</a:t>
            </a:r>
          </a:p>
        </p:txBody>
      </p:sp>
      <p:sp>
        <p:nvSpPr>
          <p:cNvPr id="3" name="Slide Number Placeholder 2"/>
          <p:cNvSpPr>
            <a:spLocks noGrp="1"/>
          </p:cNvSpPr>
          <p:nvPr>
            <p:ph type="sldNum" sz="quarter" idx="10"/>
          </p:nvPr>
        </p:nvSpPr>
        <p:spPr/>
        <p:txBody>
          <a:bodyPr/>
          <a:lstStyle/>
          <a:p>
            <a:pPr>
              <a:defRPr/>
            </a:pPr>
            <a:fld id="{21984E2F-8B2E-4D97-A25A-7AB64BA76606}" type="slidenum">
              <a:rPr lang="en-US" smtClean="0"/>
              <a:pPr>
                <a:defRPr/>
              </a:pPr>
              <a:t>9</a:t>
            </a:fld>
            <a:endParaRPr lang="en-US" dirty="0"/>
          </a:p>
        </p:txBody>
      </p:sp>
      <p:pic>
        <p:nvPicPr>
          <p:cNvPr id="4" name="Picture 145" descr="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946" y="1143000"/>
            <a:ext cx="314325" cy="314325"/>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146"/>
          <p:cNvSpPr txBox="1">
            <a:spLocks noChangeArrowheads="1"/>
          </p:cNvSpPr>
          <p:nvPr/>
        </p:nvSpPr>
        <p:spPr bwMode="auto">
          <a:xfrm>
            <a:off x="838200" y="1071562"/>
            <a:ext cx="4191000" cy="457200"/>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200" b="1" dirty="0"/>
              <a:t>In the Gas Day field, select the first gas day that the nomination will be submitted.</a:t>
            </a:r>
          </a:p>
        </p:txBody>
      </p:sp>
      <p:pic>
        <p:nvPicPr>
          <p:cNvPr id="6" name="Picture 15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1143000"/>
            <a:ext cx="15430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147" descr="0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9771" y="1981200"/>
            <a:ext cx="317500" cy="317500"/>
          </a:xfrm>
          <a:prstGeom prst="rect">
            <a:avLst/>
          </a:prstGeom>
          <a:noFill/>
          <a:extLst>
            <a:ext uri="{909E8E84-426E-40DD-AFC4-6F175D3DCCD1}">
              <a14:hiddenFill xmlns:a14="http://schemas.microsoft.com/office/drawing/2010/main">
                <a:solidFill>
                  <a:srgbClr val="FFFFFF"/>
                </a:solidFill>
              </a14:hiddenFill>
            </a:ext>
          </a:extLst>
        </p:spPr>
      </p:pic>
      <p:sp>
        <p:nvSpPr>
          <p:cNvPr id="8" name="Text Box 148"/>
          <p:cNvSpPr txBox="1">
            <a:spLocks noChangeArrowheads="1"/>
          </p:cNvSpPr>
          <p:nvPr/>
        </p:nvSpPr>
        <p:spPr bwMode="auto">
          <a:xfrm>
            <a:off x="893298" y="1981199"/>
            <a:ext cx="4114800" cy="830997"/>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200" b="1" dirty="0"/>
              <a:t>In the Del </a:t>
            </a:r>
            <a:r>
              <a:rPr lang="en-US" sz="1200" b="1" dirty="0" err="1"/>
              <a:t>Def</a:t>
            </a:r>
            <a:r>
              <a:rPr lang="en-US" sz="1200" b="1" dirty="0"/>
              <a:t> (default) End Date field, verify that the gas day displayed is the date that the nomination will be submitted through, or change the date to the appropriate end date.  </a:t>
            </a:r>
          </a:p>
        </p:txBody>
      </p:sp>
      <p:pic>
        <p:nvPicPr>
          <p:cNvPr id="9" name="Picture 15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7400" y="2116137"/>
            <a:ext cx="1695450"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151" descr="0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3372" y="3092619"/>
            <a:ext cx="314325" cy="314325"/>
          </a:xfrm>
          <a:prstGeom prst="rect">
            <a:avLst/>
          </a:prstGeom>
          <a:noFill/>
          <a:extLst>
            <a:ext uri="{909E8E84-426E-40DD-AFC4-6F175D3DCCD1}">
              <a14:hiddenFill xmlns:a14="http://schemas.microsoft.com/office/drawing/2010/main">
                <a:solidFill>
                  <a:srgbClr val="FFFFFF"/>
                </a:solidFill>
              </a14:hiddenFill>
            </a:ext>
          </a:extLst>
        </p:spPr>
      </p:pic>
      <p:sp>
        <p:nvSpPr>
          <p:cNvPr id="11" name="Text Box 150"/>
          <p:cNvSpPr txBox="1">
            <a:spLocks noChangeArrowheads="1"/>
          </p:cNvSpPr>
          <p:nvPr/>
        </p:nvSpPr>
        <p:spPr bwMode="auto">
          <a:xfrm>
            <a:off x="893298" y="3143587"/>
            <a:ext cx="4669302" cy="274638"/>
          </a:xfrm>
          <a:prstGeom prst="rect">
            <a:avLst/>
          </a:prstGeom>
          <a:noFill/>
          <a:ln>
            <a:noFill/>
          </a:ln>
          <a:effectLst/>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1200" b="1" dirty="0"/>
              <a:t>Click Query.</a:t>
            </a:r>
          </a:p>
        </p:txBody>
      </p:sp>
      <p:pic>
        <p:nvPicPr>
          <p:cNvPr id="12" name="Picture 15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67400" y="3092619"/>
            <a:ext cx="74295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17" descr="0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3591" y="3795712"/>
            <a:ext cx="319088" cy="319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 Box 136"/>
          <p:cNvSpPr txBox="1">
            <a:spLocks noChangeArrowheads="1"/>
          </p:cNvSpPr>
          <p:nvPr/>
        </p:nvSpPr>
        <p:spPr bwMode="auto">
          <a:xfrm>
            <a:off x="838200" y="3726656"/>
            <a:ext cx="5626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200" b="1" dirty="0"/>
              <a:t>For PNT nominations, only path records need to be selected and all applicable upstream and downstream records will automatically be copied.</a:t>
            </a:r>
          </a:p>
        </p:txBody>
      </p:sp>
      <p:pic>
        <p:nvPicPr>
          <p:cNvPr id="15" name="Picture 177" descr="0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3371" y="4404518"/>
            <a:ext cx="314325" cy="314325"/>
          </a:xfrm>
          <a:prstGeom prst="rect">
            <a:avLst/>
          </a:prstGeom>
          <a:noFill/>
          <a:extLst>
            <a:ext uri="{909E8E84-426E-40DD-AFC4-6F175D3DCCD1}">
              <a14:hiddenFill xmlns:a14="http://schemas.microsoft.com/office/drawing/2010/main">
                <a:solidFill>
                  <a:srgbClr val="FFFFFF"/>
                </a:solidFill>
              </a14:hiddenFill>
            </a:ext>
          </a:extLst>
        </p:spPr>
      </p:pic>
      <p:sp>
        <p:nvSpPr>
          <p:cNvPr id="17" name="Text Box 72"/>
          <p:cNvSpPr txBox="1">
            <a:spLocks noChangeArrowheads="1"/>
          </p:cNvSpPr>
          <p:nvPr/>
        </p:nvSpPr>
        <p:spPr bwMode="auto">
          <a:xfrm>
            <a:off x="893298" y="4424362"/>
            <a:ext cx="5638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200" b="1" dirty="0"/>
              <a:t>Click Copy.</a:t>
            </a:r>
          </a:p>
        </p:txBody>
      </p:sp>
      <p:pic>
        <p:nvPicPr>
          <p:cNvPr id="18" name="Picture 17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816600" y="4470400"/>
            <a:ext cx="600075" cy="228600"/>
          </a:xfrm>
          <a:prstGeom prst="rect">
            <a:avLst/>
          </a:prstGeom>
          <a:noFill/>
          <a:extLst>
            <a:ext uri="{909E8E84-426E-40DD-AFC4-6F175D3DCCD1}">
              <a14:hiddenFill xmlns:a14="http://schemas.microsoft.com/office/drawing/2010/main">
                <a:solidFill>
                  <a:srgbClr val="FFFFFF"/>
                </a:solidFill>
              </a14:hiddenFill>
            </a:ext>
          </a:extLst>
        </p:spPr>
      </p:pic>
      <p:sp>
        <p:nvSpPr>
          <p:cNvPr id="19" name="Text Box 179"/>
          <p:cNvSpPr txBox="1">
            <a:spLocks noChangeArrowheads="1"/>
          </p:cNvSpPr>
          <p:nvPr/>
        </p:nvSpPr>
        <p:spPr bwMode="auto">
          <a:xfrm>
            <a:off x="838200" y="4739078"/>
            <a:ext cx="58674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1200" b="1" dirty="0"/>
              <a:t>The below data will populate on the screen.</a:t>
            </a:r>
          </a:p>
        </p:txBody>
      </p:sp>
      <p:pic>
        <p:nvPicPr>
          <p:cNvPr id="20" name="Picture 17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057400" y="4976203"/>
            <a:ext cx="5791200" cy="1292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48829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k Discussion">
  <a:themeElements>
    <a:clrScheme name="PTP">
      <a:dk1>
        <a:sysClr val="windowText" lastClr="000000"/>
      </a:dk1>
      <a:lt1>
        <a:sysClr val="window" lastClr="FFFFFF"/>
      </a:lt1>
      <a:dk2>
        <a:srgbClr val="676A55"/>
      </a:dk2>
      <a:lt2>
        <a:srgbClr val="EAEBDE"/>
      </a:lt2>
      <a:accent1>
        <a:srgbClr val="76A676"/>
      </a:accent1>
      <a:accent2>
        <a:srgbClr val="B0CCB0"/>
      </a:accent2>
      <a:accent3>
        <a:srgbClr val="A8CDD7"/>
      </a:accent3>
      <a:accent4>
        <a:srgbClr val="C0BEAF"/>
      </a:accent4>
      <a:accent5>
        <a:srgbClr val="CEC597"/>
      </a:accent5>
      <a:accent6>
        <a:srgbClr val="E8B7B7"/>
      </a:accent6>
      <a:hlink>
        <a:srgbClr val="00B050"/>
      </a:hlink>
      <a:folHlink>
        <a:srgbClr val="00B05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12614</TotalTime>
  <Words>1496</Words>
  <Application>Microsoft Office PowerPoint</Application>
  <PresentationFormat>On-screen Show (4:3)</PresentationFormat>
  <Paragraphs>103</Paragraphs>
  <Slides>19</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ＭＳ Ｐゴシック</vt:lpstr>
      <vt:lpstr>Arial</vt:lpstr>
      <vt:lpstr>Calibri</vt:lpstr>
      <vt:lpstr>Cambria</vt:lpstr>
      <vt:lpstr>Lucida Sans Unicode</vt:lpstr>
      <vt:lpstr>Times</vt:lpstr>
      <vt:lpstr>Wingdings</vt:lpstr>
      <vt:lpstr>Wingdings 2</vt:lpstr>
      <vt:lpstr>Bank Discussion</vt:lpstr>
      <vt:lpstr>PowerPoint Presentation</vt:lpstr>
      <vt:lpstr>How to enter a Nomination</vt:lpstr>
      <vt:lpstr>How to enter a Nomination (con’t)</vt:lpstr>
      <vt:lpstr>How to enter a Nomination (con’t)</vt:lpstr>
      <vt:lpstr>How to enter a Nomination (con’t)</vt:lpstr>
      <vt:lpstr>Park &amp; Loan / SRO Nominations</vt:lpstr>
      <vt:lpstr>Park &amp; Loan / SRO Nominations (con’t)</vt:lpstr>
      <vt:lpstr>Quick Reference Guide: How to Copy a Nomination</vt:lpstr>
      <vt:lpstr>Quick Reference Guide: How to Copy a Nomination (con’t)</vt:lpstr>
      <vt:lpstr>Quick Reference Guide: How to Copy a Nomination (con’t)</vt:lpstr>
      <vt:lpstr>Quick Reference Guide: How to Copy a Nomination (con’t)</vt:lpstr>
      <vt:lpstr>How to View Imbalances via the Customer Account Maintenance Screen</vt:lpstr>
      <vt:lpstr>How to View Imbalances via the Customer Account Maintenance Screen (con’t)</vt:lpstr>
      <vt:lpstr>Nomination Navigation</vt:lpstr>
      <vt:lpstr>Select Location from the dropdown box as well as the date range of the data you want to review.  Click on Retrieve.  </vt:lpstr>
      <vt:lpstr>How to Run a Report</vt:lpstr>
      <vt:lpstr>How to Run a Report (con’t)</vt:lpstr>
      <vt:lpstr>How to Run a Report (con’t)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Paula Savage</dc:creator>
  <cp:lastModifiedBy>Thomas, Michael</cp:lastModifiedBy>
  <cp:revision>508</cp:revision>
  <cp:lastPrinted>2013-08-12T17:09:22Z</cp:lastPrinted>
  <dcterms:created xsi:type="dcterms:W3CDTF">2001-04-24T19:10:35Z</dcterms:created>
  <dcterms:modified xsi:type="dcterms:W3CDTF">2018-02-28T17:52:23Z</dcterms:modified>
</cp:coreProperties>
</file>